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58" r:id="rId3"/>
    <p:sldId id="260" r:id="rId4"/>
    <p:sldId id="259" r:id="rId5"/>
    <p:sldId id="262" r:id="rId6"/>
    <p:sldId id="263" r:id="rId7"/>
    <p:sldId id="266" r:id="rId8"/>
    <p:sldId id="267" r:id="rId9"/>
    <p:sldId id="278" r:id="rId10"/>
    <p:sldId id="277" r:id="rId11"/>
    <p:sldId id="268" r:id="rId12"/>
    <p:sldId id="269" r:id="rId13"/>
    <p:sldId id="270" r:id="rId14"/>
    <p:sldId id="271" r:id="rId15"/>
    <p:sldId id="279" r:id="rId16"/>
    <p:sldId id="274" r:id="rId17"/>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1" autoAdjust="0"/>
    <p:restoredTop sz="94660"/>
  </p:normalViewPr>
  <p:slideViewPr>
    <p:cSldViewPr snapToGrid="0">
      <p:cViewPr>
        <p:scale>
          <a:sx n="150" d="100"/>
          <a:sy n="150" d="100"/>
        </p:scale>
        <p:origin x="83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121E03-CA46-44BC-8029-4F551740A5EF}" type="datetimeFigureOut">
              <a:rPr lang="fr-CA" smtClean="0"/>
              <a:t>2024-11-26</a:t>
            </a:fld>
            <a:endParaRPr lang="fr-CA"/>
          </a:p>
        </p:txBody>
      </p:sp>
      <p:sp>
        <p:nvSpPr>
          <p:cNvPr id="4" name="Espace réservé de l'image des diapositives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705F521-A429-4488-B3C8-DDF22158E0C5}" type="slidenum">
              <a:rPr lang="fr-CA" smtClean="0"/>
              <a:t>‹N°›</a:t>
            </a:fld>
            <a:endParaRPr lang="fr-CA"/>
          </a:p>
        </p:txBody>
      </p:sp>
    </p:spTree>
    <p:extLst>
      <p:ext uri="{BB962C8B-B14F-4D97-AF65-F5344CB8AC3E}">
        <p14:creationId xmlns:p14="http://schemas.microsoft.com/office/powerpoint/2010/main" val="234410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4705F521-A429-4488-B3C8-DDF22158E0C5}" type="slidenum">
              <a:rPr lang="fr-CA" smtClean="0"/>
              <a:t>16</a:t>
            </a:fld>
            <a:endParaRPr lang="fr-CA"/>
          </a:p>
        </p:txBody>
      </p:sp>
    </p:spTree>
    <p:extLst>
      <p:ext uri="{BB962C8B-B14F-4D97-AF65-F5344CB8AC3E}">
        <p14:creationId xmlns:p14="http://schemas.microsoft.com/office/powerpoint/2010/main" val="404566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447E1D4-EDC5-5E0C-BC94-BB82B412918D}"/>
              </a:ext>
            </a:extLst>
          </p:cNvPr>
          <p:cNvSpPr/>
          <p:nvPr userDrawn="1"/>
        </p:nvSpPr>
        <p:spPr>
          <a:xfrm>
            <a:off x="0" y="0"/>
            <a:ext cx="3234519" cy="6858000"/>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le 1"/>
          <p:cNvSpPr>
            <a:spLocks noGrp="1"/>
          </p:cNvSpPr>
          <p:nvPr>
            <p:ph type="ctrTitle"/>
          </p:nvPr>
        </p:nvSpPr>
        <p:spPr bwMode="blackWhite">
          <a:xfrm>
            <a:off x="5773003" y="2350407"/>
            <a:ext cx="5534167" cy="1239895"/>
          </a:xfrm>
          <a:noFill/>
          <a:ln w="38100">
            <a:noFill/>
          </a:ln>
        </p:spPr>
        <p:txBody>
          <a:bodyPr lIns="274320" rIns="0" anchor="ctr" anchorCtr="1">
            <a:noAutofit/>
          </a:bodyPr>
          <a:lstStyle>
            <a:lvl1pPr algn="r">
              <a:defRPr sz="320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7340739" y="3711176"/>
            <a:ext cx="3966431" cy="1239894"/>
          </a:xfrm>
          <a:noFill/>
        </p:spPr>
        <p:txBody>
          <a:bodyPr>
            <a:normAutofit/>
          </a:bodyPr>
          <a:lstStyle>
            <a:lvl1pPr marL="0" indent="0" algn="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a:xfrm>
            <a:off x="8540086" y="5053273"/>
            <a:ext cx="2753746" cy="323968"/>
          </a:xfrm>
          <a:prstGeom prst="rect">
            <a:avLst/>
          </a:prstGeom>
        </p:spPr>
        <p:txBody>
          <a:bodyPr/>
          <a:lstStyle>
            <a:lvl1pPr algn="r">
              <a:defRPr/>
            </a:lvl1pPr>
          </a:lstStyle>
          <a:p>
            <a:fld id="{4BB02896-3E18-4711-B625-F3C1BFDCD9B7}" type="datetimeFigureOut">
              <a:rPr lang="fr-CA" smtClean="0"/>
              <a:pPr/>
              <a:t>2024-11-26</a:t>
            </a:fld>
            <a:endParaRPr lang="fr-CA" dirty="0"/>
          </a:p>
        </p:txBody>
      </p:sp>
      <p:sp>
        <p:nvSpPr>
          <p:cNvPr id="21" name="Espace réservé pour une image  20">
            <a:extLst>
              <a:ext uri="{FF2B5EF4-FFF2-40B4-BE49-F238E27FC236}">
                <a16:creationId xmlns:a16="http://schemas.microsoft.com/office/drawing/2014/main" id="{2FDD8CA8-E980-3233-D40D-573B04D10A31}"/>
              </a:ext>
            </a:extLst>
          </p:cNvPr>
          <p:cNvSpPr>
            <a:spLocks noGrp="1"/>
          </p:cNvSpPr>
          <p:nvPr>
            <p:ph type="pic" sz="quarter" idx="11"/>
          </p:nvPr>
        </p:nvSpPr>
        <p:spPr>
          <a:xfrm>
            <a:off x="1453487" y="1814513"/>
            <a:ext cx="4060209" cy="3514725"/>
          </a:xfrm>
        </p:spPr>
        <p:txBody>
          <a:bodyPr/>
          <a:lstStyle/>
          <a:p>
            <a:r>
              <a:rPr lang="fr-FR"/>
              <a:t>Cliquez sur l'icône pour ajouter une image</a:t>
            </a:r>
            <a:endParaRPr lang="fr-CA"/>
          </a:p>
        </p:txBody>
      </p:sp>
    </p:spTree>
    <p:extLst>
      <p:ext uri="{BB962C8B-B14F-4D97-AF65-F5344CB8AC3E}">
        <p14:creationId xmlns:p14="http://schemas.microsoft.com/office/powerpoint/2010/main" val="31871635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7B78E16-1D70-4940-A829-ED2A26EC32B3}" type="slidenum">
              <a:rPr lang="fr-CA" smtClean="0"/>
              <a:t>‹N°›</a:t>
            </a:fld>
            <a:endParaRPr lang="fr-CA"/>
          </a:p>
        </p:txBody>
      </p:sp>
    </p:spTree>
    <p:extLst>
      <p:ext uri="{BB962C8B-B14F-4D97-AF65-F5344CB8AC3E}">
        <p14:creationId xmlns:p14="http://schemas.microsoft.com/office/powerpoint/2010/main" val="1955325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53445" y="555123"/>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053112" y="555123"/>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7B78E16-1D70-4940-A829-ED2A26EC32B3}" type="slidenum">
              <a:rPr lang="fr-CA" smtClean="0"/>
              <a:t>‹N°›</a:t>
            </a:fld>
            <a:endParaRPr lang="fr-CA"/>
          </a:p>
        </p:txBody>
      </p:sp>
    </p:spTree>
    <p:extLst>
      <p:ext uri="{BB962C8B-B14F-4D97-AF65-F5344CB8AC3E}">
        <p14:creationId xmlns:p14="http://schemas.microsoft.com/office/powerpoint/2010/main" val="93271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3717729" y="539086"/>
            <a:ext cx="7729728" cy="667307"/>
          </a:xfrm>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07B78E16-1D70-4940-A829-ED2A26EC32B3}" type="slidenum">
              <a:rPr lang="fr-CA" smtClean="0"/>
              <a:t>‹N°›</a:t>
            </a:fld>
            <a:endParaRPr lang="fr-CA"/>
          </a:p>
        </p:txBody>
      </p:sp>
    </p:spTree>
    <p:extLst>
      <p:ext uri="{BB962C8B-B14F-4D97-AF65-F5344CB8AC3E}">
        <p14:creationId xmlns:p14="http://schemas.microsoft.com/office/powerpoint/2010/main" val="426402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3480178" y="1363162"/>
            <a:ext cx="8088743" cy="1645920"/>
          </a:xfrm>
          <a:noFill/>
          <a:ln w="38100">
            <a:noFill/>
          </a:ln>
        </p:spPr>
        <p:txBody>
          <a:bodyPr lIns="274320" rIns="274320" anchor="ctr" anchorCtr="1">
            <a:normAutofit/>
          </a:bodyPr>
          <a:lstStyle>
            <a:lvl1pPr>
              <a:defRPr sz="3800">
                <a:solidFill>
                  <a:schemeClr val="tx1"/>
                </a:solidFill>
              </a:defRPr>
            </a:lvl1pPr>
          </a:lstStyle>
          <a:p>
            <a:r>
              <a:rPr lang="fr-FR"/>
              <a:t>Modifiez le style du titre</a:t>
            </a:r>
            <a:endParaRPr lang="en-US" dirty="0"/>
          </a:p>
        </p:txBody>
      </p:sp>
      <p:sp>
        <p:nvSpPr>
          <p:cNvPr id="3" name="Text Placeholder 2"/>
          <p:cNvSpPr>
            <a:spLocks noGrp="1"/>
          </p:cNvSpPr>
          <p:nvPr>
            <p:ph type="body" idx="1"/>
          </p:nvPr>
        </p:nvSpPr>
        <p:spPr>
          <a:xfrm>
            <a:off x="4244215" y="3429000"/>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9" name="Slide Number Placeholder 8"/>
          <p:cNvSpPr>
            <a:spLocks noGrp="1"/>
          </p:cNvSpPr>
          <p:nvPr>
            <p:ph type="sldNum" sz="quarter" idx="12"/>
          </p:nvPr>
        </p:nvSpPr>
        <p:spPr>
          <a:solidFill>
            <a:schemeClr val="accent1">
              <a:alpha val="70000"/>
            </a:schemeClr>
          </a:solidFill>
        </p:spPr>
        <p:txBody>
          <a:bodyPr/>
          <a:lstStyle/>
          <a:p>
            <a:fld id="{07B78E16-1D70-4940-A829-ED2A26EC32B3}" type="slidenum">
              <a:rPr lang="fr-CA" smtClean="0"/>
              <a:t>‹N°›</a:t>
            </a:fld>
            <a:endParaRPr lang="fr-CA"/>
          </a:p>
        </p:txBody>
      </p:sp>
    </p:spTree>
    <p:extLst>
      <p:ext uri="{BB962C8B-B14F-4D97-AF65-F5344CB8AC3E}">
        <p14:creationId xmlns:p14="http://schemas.microsoft.com/office/powerpoint/2010/main" val="21648940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446060" y="678464"/>
            <a:ext cx="7729728" cy="667307"/>
          </a:xfrm>
        </p:spPr>
        <p:txBody>
          <a:bodyPr/>
          <a:lstStyle/>
          <a:p>
            <a:r>
              <a:rPr lang="fr-FR"/>
              <a:t>Modifiez le style du titre</a:t>
            </a:r>
            <a:endParaRPr lang="en-US" dirty="0"/>
          </a:p>
        </p:txBody>
      </p:sp>
      <p:sp>
        <p:nvSpPr>
          <p:cNvPr id="3" name="Content Placeholder 2"/>
          <p:cNvSpPr>
            <a:spLocks noGrp="1"/>
          </p:cNvSpPr>
          <p:nvPr>
            <p:ph sz="half" idx="1"/>
          </p:nvPr>
        </p:nvSpPr>
        <p:spPr>
          <a:xfrm>
            <a:off x="3039153" y="2235435"/>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532494" y="2235435"/>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Footer Placeholder 8"/>
          <p:cNvSpPr>
            <a:spLocks noGrp="1"/>
          </p:cNvSpPr>
          <p:nvPr>
            <p:ph type="ftr" sz="quarter" idx="11"/>
          </p:nvPr>
        </p:nvSpPr>
        <p:spPr/>
        <p:txBody>
          <a:bodyPr/>
          <a:lstStyle/>
          <a:p>
            <a:endParaRPr lang="fr-CA"/>
          </a:p>
        </p:txBody>
      </p:sp>
      <p:sp>
        <p:nvSpPr>
          <p:cNvPr id="10" name="Slide Number Placeholder 9"/>
          <p:cNvSpPr>
            <a:spLocks noGrp="1"/>
          </p:cNvSpPr>
          <p:nvPr>
            <p:ph type="sldNum" sz="quarter" idx="12"/>
          </p:nvPr>
        </p:nvSpPr>
        <p:spPr/>
        <p:txBody>
          <a:bodyPr/>
          <a:lstStyle/>
          <a:p>
            <a:fld id="{07B78E16-1D70-4940-A829-ED2A26EC32B3}" type="slidenum">
              <a:rPr lang="fr-CA" smtClean="0"/>
              <a:t>‹N°›</a:t>
            </a:fld>
            <a:endParaRPr lang="fr-CA"/>
          </a:p>
        </p:txBody>
      </p:sp>
    </p:spTree>
    <p:extLst>
      <p:ext uri="{BB962C8B-B14F-4D97-AF65-F5344CB8AC3E}">
        <p14:creationId xmlns:p14="http://schemas.microsoft.com/office/powerpoint/2010/main" val="282599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0676" y="2074597"/>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040676" y="2904414"/>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7432809" y="2904414"/>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7416045" y="2074597"/>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07B78E16-1D70-4940-A829-ED2A26EC32B3}" type="slidenum">
              <a:rPr lang="fr-CA" smtClean="0"/>
              <a:t>‹N°›</a:t>
            </a:fld>
            <a:endParaRPr lang="fr-CA"/>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33714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07B78E16-1D70-4940-A829-ED2A26EC32B3}" type="slidenum">
              <a:rPr lang="fr-CA" smtClean="0"/>
              <a:t>‹N°›</a:t>
            </a:fld>
            <a:endParaRPr lang="fr-CA"/>
          </a:p>
        </p:txBody>
      </p:sp>
    </p:spTree>
    <p:extLst>
      <p:ext uri="{BB962C8B-B14F-4D97-AF65-F5344CB8AC3E}">
        <p14:creationId xmlns:p14="http://schemas.microsoft.com/office/powerpoint/2010/main" val="214892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07B78E16-1D70-4940-A829-ED2A26EC32B3}" type="slidenum">
              <a:rPr lang="fr-CA" smtClean="0"/>
              <a:t>‹N°›</a:t>
            </a:fld>
            <a:endParaRPr lang="fr-CA"/>
          </a:p>
        </p:txBody>
      </p:sp>
    </p:spTree>
    <p:extLst>
      <p:ext uri="{BB962C8B-B14F-4D97-AF65-F5344CB8AC3E}">
        <p14:creationId xmlns:p14="http://schemas.microsoft.com/office/powerpoint/2010/main" val="214519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470848" y="0"/>
            <a:ext cx="56251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317720" y="0"/>
            <a:ext cx="5931408" cy="1141497"/>
          </a:xfrm>
          <a:noFill/>
          <a:ln>
            <a:noFill/>
          </a:ln>
        </p:spPr>
        <p:txBody>
          <a:bodyPr anchor="ctr" anchorCtr="1">
            <a:normAutofit/>
          </a:bodyPr>
          <a:lstStyle>
            <a:lvl1pPr>
              <a:defRPr sz="2200">
                <a:solidFill>
                  <a:schemeClr val="bg1"/>
                </a:solidFill>
              </a:defRPr>
            </a:lvl1pPr>
          </a:lstStyle>
          <a:p>
            <a:r>
              <a:rPr lang="fr-FR"/>
              <a:t>Modifiez le style du titre</a:t>
            </a:r>
            <a:endParaRPr lang="en-US" dirty="0"/>
          </a:p>
        </p:txBody>
      </p:sp>
      <p:sp>
        <p:nvSpPr>
          <p:cNvPr id="3" name="Content Placeholder 2"/>
          <p:cNvSpPr>
            <a:spLocks noGrp="1"/>
          </p:cNvSpPr>
          <p:nvPr>
            <p:ph idx="1"/>
          </p:nvPr>
        </p:nvSpPr>
        <p:spPr>
          <a:xfrm>
            <a:off x="6736080" y="156949"/>
            <a:ext cx="4815840" cy="5534167"/>
          </a:xfrm>
        </p:spPr>
        <p:txBody>
          <a:bodyPr>
            <a:normAutofit/>
          </a:bodyPr>
          <a:lstStyle>
            <a:lvl1pPr algn="just">
              <a:defRPr sz="1900">
                <a:solidFill>
                  <a:schemeClr val="tx1"/>
                </a:solidFill>
              </a:defRPr>
            </a:lvl1pPr>
            <a:lvl2pPr algn="just">
              <a:defRPr sz="1600">
                <a:solidFill>
                  <a:schemeClr val="tx1"/>
                </a:solidFill>
              </a:defRPr>
            </a:lvl2pPr>
            <a:lvl3pPr algn="just">
              <a:defRPr sz="1600">
                <a:solidFill>
                  <a:schemeClr val="tx1"/>
                </a:solidFill>
              </a:defRPr>
            </a:lvl3pPr>
            <a:lvl4pPr algn="just">
              <a:defRPr sz="1600">
                <a:solidFill>
                  <a:schemeClr val="tx1"/>
                </a:solidFill>
              </a:defRPr>
            </a:lvl4pPr>
            <a:lvl5pPr algn="just">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6035" y="1412543"/>
            <a:ext cx="5186149" cy="4981433"/>
          </a:xfrm>
        </p:spPr>
        <p:txBody>
          <a:bodyPr anchor="t" anchorCtr="1">
            <a:normAutofit/>
          </a:bodyPr>
          <a:lstStyle>
            <a:lvl1pPr marL="0" indent="0" algn="just">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0" name="Footer Placeholder 9"/>
          <p:cNvSpPr>
            <a:spLocks noGrp="1"/>
          </p:cNvSpPr>
          <p:nvPr>
            <p:ph type="ftr" sz="quarter" idx="11"/>
          </p:nvPr>
        </p:nvSpPr>
        <p:spPr>
          <a:xfrm rot="16200000">
            <a:off x="-2330813" y="3974179"/>
            <a:ext cx="5124797" cy="367631"/>
          </a:xfrm>
        </p:spPr>
        <p:txBody>
          <a:bodyPr/>
          <a:lstStyle>
            <a:lvl1pPr>
              <a:defRPr>
                <a:solidFill>
                  <a:schemeClr val="tx1">
                    <a:alpha val="70000"/>
                  </a:schemeClr>
                </a:solidFill>
              </a:defRPr>
            </a:lvl1pPr>
          </a:lstStyle>
          <a:p>
            <a:endParaRPr lang="fr-CA" dirty="0"/>
          </a:p>
        </p:txBody>
      </p:sp>
      <p:sp>
        <p:nvSpPr>
          <p:cNvPr id="11" name="Slide Number Placeholder 10"/>
          <p:cNvSpPr>
            <a:spLocks noGrp="1"/>
          </p:cNvSpPr>
          <p:nvPr>
            <p:ph type="sldNum" sz="quarter" idx="12"/>
          </p:nvPr>
        </p:nvSpPr>
        <p:spPr/>
        <p:txBody>
          <a:bodyPr/>
          <a:lstStyle/>
          <a:p>
            <a:fld id="{07B78E16-1D70-4940-A829-ED2A26EC32B3}" type="slidenum">
              <a:rPr lang="fr-CA" smtClean="0"/>
              <a:t>‹N°›</a:t>
            </a:fld>
            <a:endParaRPr lang="fr-CA"/>
          </a:p>
        </p:txBody>
      </p:sp>
    </p:spTree>
    <p:extLst>
      <p:ext uri="{BB962C8B-B14F-4D97-AF65-F5344CB8AC3E}">
        <p14:creationId xmlns:p14="http://schemas.microsoft.com/office/powerpoint/2010/main" val="37900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464024" y="0"/>
            <a:ext cx="56319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464024" y="72999"/>
            <a:ext cx="5631974" cy="1134640"/>
          </a:xfrm>
          <a:noFill/>
          <a:ln>
            <a:noFill/>
          </a:ln>
        </p:spPr>
        <p:txBody>
          <a:bodyPr anchor="ctr" anchorCtr="1">
            <a:noAutofit/>
          </a:bodyPr>
          <a:lstStyle>
            <a:lvl1pPr>
              <a:defRPr sz="2200">
                <a:solidFill>
                  <a:schemeClr val="bg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30155" y="1385248"/>
            <a:ext cx="4981433" cy="5261212"/>
          </a:xfrm>
        </p:spPr>
        <p:txBody>
          <a:bodyPr anchor="t" anchorCtr="1">
            <a:normAutofit/>
          </a:bodyPr>
          <a:lstStyle>
            <a:lvl1pPr marL="0" indent="0" algn="just">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Footer Placeholder 8"/>
          <p:cNvSpPr>
            <a:spLocks noGrp="1"/>
          </p:cNvSpPr>
          <p:nvPr>
            <p:ph type="ftr" sz="quarter" idx="11"/>
          </p:nvPr>
        </p:nvSpPr>
        <p:spPr>
          <a:xfrm rot="16200000">
            <a:off x="-2327488" y="4059390"/>
            <a:ext cx="5124797" cy="320040"/>
          </a:xfrm>
        </p:spPr>
        <p:txBody>
          <a:bodyPr/>
          <a:lstStyle>
            <a:lvl1pPr>
              <a:defRPr>
                <a:solidFill>
                  <a:schemeClr val="tx1">
                    <a:alpha val="70000"/>
                  </a:schemeClr>
                </a:solidFill>
              </a:defRPr>
            </a:lvl1pPr>
          </a:lstStyle>
          <a:p>
            <a:endParaRPr lang="fr-CA" dirty="0"/>
          </a:p>
        </p:txBody>
      </p:sp>
      <p:sp>
        <p:nvSpPr>
          <p:cNvPr id="10" name="Slide Number Placeholder 9"/>
          <p:cNvSpPr>
            <a:spLocks noGrp="1"/>
          </p:cNvSpPr>
          <p:nvPr>
            <p:ph type="sldNum" sz="quarter" idx="12"/>
          </p:nvPr>
        </p:nvSpPr>
        <p:spPr/>
        <p:txBody>
          <a:bodyPr/>
          <a:lstStyle/>
          <a:p>
            <a:fld id="{07B78E16-1D70-4940-A829-ED2A26EC32B3}" type="slidenum">
              <a:rPr lang="fr-CA" smtClean="0"/>
              <a:t>‹N°›</a:t>
            </a:fld>
            <a:endParaRPr lang="fr-CA"/>
          </a:p>
        </p:txBody>
      </p:sp>
    </p:spTree>
    <p:extLst>
      <p:ext uri="{BB962C8B-B14F-4D97-AF65-F5344CB8AC3E}">
        <p14:creationId xmlns:p14="http://schemas.microsoft.com/office/powerpoint/2010/main" val="354191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Organigramme : Procédé 6">
            <a:extLst>
              <a:ext uri="{FF2B5EF4-FFF2-40B4-BE49-F238E27FC236}">
                <a16:creationId xmlns:a16="http://schemas.microsoft.com/office/drawing/2014/main" id="{296FAD6C-09D5-9909-B8D0-F431080C8457}"/>
              </a:ext>
            </a:extLst>
          </p:cNvPr>
          <p:cNvSpPr/>
          <p:nvPr userDrawn="1"/>
        </p:nvSpPr>
        <p:spPr>
          <a:xfrm>
            <a:off x="470848" y="0"/>
            <a:ext cx="2402006" cy="6858000"/>
          </a:xfrm>
          <a:prstGeom prst="flowChartProces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le Placeholder 1"/>
          <p:cNvSpPr>
            <a:spLocks noGrp="1"/>
          </p:cNvSpPr>
          <p:nvPr>
            <p:ph type="title"/>
          </p:nvPr>
        </p:nvSpPr>
        <p:spPr bwMode="black">
          <a:xfrm>
            <a:off x="3446060" y="191068"/>
            <a:ext cx="7729728" cy="667307"/>
          </a:xfrm>
          <a:prstGeom prst="rect">
            <a:avLst/>
          </a:prstGeom>
          <a:noFill/>
          <a:ln w="31750" cap="sq">
            <a:noFill/>
            <a:miter lim="800000"/>
          </a:ln>
        </p:spPr>
        <p:txBody>
          <a:bodyPr vert="horz" lIns="182880" tIns="182880" rIns="182880" bIns="18288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3717729" y="2050687"/>
            <a:ext cx="7729728" cy="310198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3"/>
          </p:nvPr>
        </p:nvSpPr>
        <p:spPr>
          <a:xfrm rot="16200000">
            <a:off x="-2185523" y="3475864"/>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CA" dirty="0"/>
          </a:p>
        </p:txBody>
      </p:sp>
      <p:sp>
        <p:nvSpPr>
          <p:cNvPr id="6" name="Slide Number Placeholder 5"/>
          <p:cNvSpPr>
            <a:spLocks noGrp="1"/>
          </p:cNvSpPr>
          <p:nvPr>
            <p:ph type="sldNum" sz="quarter" idx="4"/>
          </p:nvPr>
        </p:nvSpPr>
        <p:spPr>
          <a:xfrm>
            <a:off x="11686293" y="6336724"/>
            <a:ext cx="365760" cy="365760"/>
          </a:xfrm>
          <a:prstGeom prst="flowChartDocument">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7B78E16-1D70-4940-A829-ED2A26EC32B3}" type="slidenum">
              <a:rPr lang="fr-CA" smtClean="0"/>
              <a:t>‹N°›</a:t>
            </a:fld>
            <a:endParaRPr lang="fr-CA" dirty="0"/>
          </a:p>
        </p:txBody>
      </p:sp>
      <p:cxnSp>
        <p:nvCxnSpPr>
          <p:cNvPr id="9" name="Connecteur droit 8">
            <a:extLst>
              <a:ext uri="{FF2B5EF4-FFF2-40B4-BE49-F238E27FC236}">
                <a16:creationId xmlns:a16="http://schemas.microsoft.com/office/drawing/2014/main" id="{6714C9EC-672D-EA3F-3F57-0ACBFF8E2417}"/>
              </a:ext>
            </a:extLst>
          </p:cNvPr>
          <p:cNvCxnSpPr/>
          <p:nvPr userDrawn="1"/>
        </p:nvCxnSpPr>
        <p:spPr>
          <a:xfrm>
            <a:off x="5199797" y="866633"/>
            <a:ext cx="6380328"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12" name="Image 11" descr="Une image contenant texte, Police, Graphique, logo&#10;&#10;Description générée automatiquement">
            <a:extLst>
              <a:ext uri="{FF2B5EF4-FFF2-40B4-BE49-F238E27FC236}">
                <a16:creationId xmlns:a16="http://schemas.microsoft.com/office/drawing/2014/main" id="{A1060E2A-2029-E122-E3B3-0F5DCBD34A6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630145" y="5752534"/>
            <a:ext cx="2056147" cy="1028499"/>
          </a:xfrm>
          <a:prstGeom prst="rect">
            <a:avLst/>
          </a:prstGeom>
        </p:spPr>
      </p:pic>
    </p:spTree>
    <p:extLst>
      <p:ext uri="{BB962C8B-B14F-4D97-AF65-F5344CB8AC3E}">
        <p14:creationId xmlns:p14="http://schemas.microsoft.com/office/powerpoint/2010/main" val="26781240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Layout" Target="../slideLayouts/slideLayout4.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0CAB2-DF36-5D25-0F6F-FF21A165594C}"/>
              </a:ext>
            </a:extLst>
          </p:cNvPr>
          <p:cNvSpPr>
            <a:spLocks noGrp="1"/>
          </p:cNvSpPr>
          <p:nvPr>
            <p:ph type="ctrTitle"/>
            <p:custDataLst>
              <p:tags r:id="rId1"/>
            </p:custDataLst>
          </p:nvPr>
        </p:nvSpPr>
        <p:spPr>
          <a:xfrm>
            <a:off x="5515970" y="2351122"/>
            <a:ext cx="5791200" cy="1239895"/>
          </a:xfrm>
        </p:spPr>
        <p:txBody>
          <a:bodyPr/>
          <a:lstStyle/>
          <a:p>
            <a:pPr algn="l"/>
            <a:r>
              <a:rPr lang="fr-CA" dirty="0"/>
              <a:t>Adoption du règlement 2024-147</a:t>
            </a:r>
          </a:p>
        </p:txBody>
      </p:sp>
      <p:sp>
        <p:nvSpPr>
          <p:cNvPr id="3" name="Sous-titre 2">
            <a:extLst>
              <a:ext uri="{FF2B5EF4-FFF2-40B4-BE49-F238E27FC236}">
                <a16:creationId xmlns:a16="http://schemas.microsoft.com/office/drawing/2014/main" id="{22363CB4-125C-7AC9-B8E6-8E6C651B948A}"/>
              </a:ext>
            </a:extLst>
          </p:cNvPr>
          <p:cNvSpPr>
            <a:spLocks noGrp="1"/>
          </p:cNvSpPr>
          <p:nvPr>
            <p:ph type="subTitle" idx="1"/>
            <p:custDataLst>
              <p:tags r:id="rId2"/>
            </p:custDataLst>
          </p:nvPr>
        </p:nvSpPr>
        <p:spPr>
          <a:xfrm>
            <a:off x="6392561" y="3777079"/>
            <a:ext cx="4914609" cy="1239894"/>
          </a:xfrm>
        </p:spPr>
        <p:txBody>
          <a:bodyPr>
            <a:normAutofit fontScale="70000" lnSpcReduction="20000"/>
          </a:bodyPr>
          <a:lstStyle/>
          <a:p>
            <a:pPr algn="just"/>
            <a:r>
              <a:rPr lang="fr-CA" dirty="0"/>
              <a:t>Règlement modifiant le Schéma d’aménagement et de développement révisé no. 2007-02-47 concernant l’identification des aires de protection des lieux de captage des eaux souterraines ainsi que la création de dispositions relatives aux éoliennes</a:t>
            </a:r>
          </a:p>
        </p:txBody>
      </p:sp>
      <p:sp>
        <p:nvSpPr>
          <p:cNvPr id="6" name="ZoneTexte 5">
            <a:extLst>
              <a:ext uri="{FF2B5EF4-FFF2-40B4-BE49-F238E27FC236}">
                <a16:creationId xmlns:a16="http://schemas.microsoft.com/office/drawing/2014/main" id="{DABB51F0-84D5-4344-88E1-99DB731B3110}"/>
              </a:ext>
            </a:extLst>
          </p:cNvPr>
          <p:cNvSpPr txBox="1"/>
          <p:nvPr>
            <p:custDataLst>
              <p:tags r:id="rId3"/>
            </p:custDataLst>
          </p:nvPr>
        </p:nvSpPr>
        <p:spPr>
          <a:xfrm>
            <a:off x="8715633" y="4713544"/>
            <a:ext cx="2949146" cy="369332"/>
          </a:xfrm>
          <a:prstGeom prst="rect">
            <a:avLst/>
          </a:prstGeom>
          <a:noFill/>
        </p:spPr>
        <p:txBody>
          <a:bodyPr wrap="square" rtlCol="0">
            <a:spAutoFit/>
          </a:bodyPr>
          <a:lstStyle/>
          <a:p>
            <a:r>
              <a:rPr lang="fr-CA" dirty="0">
                <a:latin typeface="+mj-lt"/>
              </a:rPr>
              <a:t>27 novembre 2024</a:t>
            </a:r>
          </a:p>
        </p:txBody>
      </p:sp>
    </p:spTree>
    <p:extLst>
      <p:ext uri="{BB962C8B-B14F-4D97-AF65-F5344CB8AC3E}">
        <p14:creationId xmlns:p14="http://schemas.microsoft.com/office/powerpoint/2010/main" val="1336706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7BDA0C-6F9E-4BC8-84C9-107F4DE6BFAC}"/>
              </a:ext>
            </a:extLst>
          </p:cNvPr>
          <p:cNvSpPr>
            <a:spLocks noGrp="1"/>
          </p:cNvSpPr>
          <p:nvPr>
            <p:ph type="title"/>
            <p:custDataLst>
              <p:tags r:id="rId1"/>
            </p:custDataLst>
          </p:nvPr>
        </p:nvSpPr>
        <p:spPr/>
        <p:txBody>
          <a:bodyPr>
            <a:normAutofit fontScale="90000"/>
          </a:bodyPr>
          <a:lstStyle/>
          <a:p>
            <a:r>
              <a:rPr lang="fr-CA" dirty="0"/>
              <a:t>disposition 11.8 – Protection des milieux humides ou hydriques</a:t>
            </a:r>
          </a:p>
        </p:txBody>
      </p:sp>
      <p:sp>
        <p:nvSpPr>
          <p:cNvPr id="3" name="Espace réservé du contenu 2">
            <a:extLst>
              <a:ext uri="{FF2B5EF4-FFF2-40B4-BE49-F238E27FC236}">
                <a16:creationId xmlns:a16="http://schemas.microsoft.com/office/drawing/2014/main" id="{A13563CA-AB0E-4856-80E1-16F3CEC1BC1D}"/>
              </a:ext>
            </a:extLst>
          </p:cNvPr>
          <p:cNvSpPr>
            <a:spLocks noGrp="1"/>
          </p:cNvSpPr>
          <p:nvPr>
            <p:ph idx="1"/>
            <p:custDataLst>
              <p:tags r:id="rId2"/>
            </p:custDataLst>
          </p:nvPr>
        </p:nvSpPr>
        <p:spPr>
          <a:xfrm>
            <a:off x="3717729" y="1668948"/>
            <a:ext cx="7729728" cy="4190314"/>
          </a:xfrm>
        </p:spPr>
        <p:txBody>
          <a:bodyPr>
            <a:normAutofit fontScale="92500"/>
          </a:bodyPr>
          <a:lstStyle/>
          <a:p>
            <a:pPr algn="just">
              <a:lnSpc>
                <a:spcPct val="105000"/>
              </a:lnSpc>
              <a:spcAft>
                <a:spcPts val="800"/>
              </a:spcAft>
            </a:pPr>
            <a:r>
              <a:rPr lang="fr-CA" dirty="0">
                <a:cs typeface="Times New Roman" panose="02020603050405020304" pitchFamily="18" charset="0"/>
              </a:rPr>
              <a:t>Toute éolienne doit être située à au moins 60 mètres d’un cours d’eau permanent ou à 30 mètres d’un cours d’eau intermittent.</a:t>
            </a:r>
          </a:p>
          <a:p>
            <a:pPr algn="just">
              <a:lnSpc>
                <a:spcPct val="105000"/>
              </a:lnSpc>
              <a:spcAft>
                <a:spcPts val="800"/>
              </a:spcAft>
            </a:pPr>
            <a:r>
              <a:rPr lang="fr-CA" kern="0" dirty="0">
                <a:solidFill>
                  <a:srgbClr val="000000"/>
                </a:solidFill>
                <a:highlight>
                  <a:srgbClr val="E9AF7E"/>
                </a:highlight>
                <a:cs typeface="Times New Roman" panose="02020603050405020304" pitchFamily="18" charset="0"/>
              </a:rPr>
              <a:t>Toute éolienne doit être située à au moins 1000 mètres du fleuve Saint-Laurent, de la rivière Batiscan, de la rivière Sainte-Anne et de la rivière Saint-Maurice.</a:t>
            </a:r>
          </a:p>
          <a:p>
            <a:pPr algn="just">
              <a:lnSpc>
                <a:spcPct val="105000"/>
              </a:lnSpc>
              <a:spcAft>
                <a:spcPts val="800"/>
              </a:spcAft>
            </a:pPr>
            <a:r>
              <a:rPr lang="fr-CA" dirty="0">
                <a:cs typeface="Times New Roman" panose="02020603050405020304" pitchFamily="18" charset="0"/>
              </a:rPr>
              <a:t>L’implantation d’une éolienne est interdite dans un milieu humide.</a:t>
            </a:r>
          </a:p>
          <a:p>
            <a:pPr algn="just">
              <a:lnSpc>
                <a:spcPct val="105000"/>
              </a:lnSpc>
              <a:spcAft>
                <a:spcPts val="800"/>
              </a:spcAft>
            </a:pPr>
            <a:r>
              <a:rPr lang="fr-CA" dirty="0">
                <a:cs typeface="Times New Roman" panose="02020603050405020304" pitchFamily="18" charset="0"/>
              </a:rPr>
              <a:t>Toute éolienne doit aussi se situer à au moins 60 mètres d’un milieu humide classé utilisation durable ou options de restauration et à au moins 100 mètres d’un milieu humide classé options de protection ou milieu sensible comme indiqué dans le Plan régional des milieux humides et hydriques de la MRC des Chenaux.</a:t>
            </a:r>
          </a:p>
          <a:p>
            <a:pPr algn="just">
              <a:lnSpc>
                <a:spcPct val="105000"/>
              </a:lnSpc>
              <a:spcAft>
                <a:spcPts val="800"/>
              </a:spcAft>
            </a:pPr>
            <a:endParaRPr lang="fr-CA" sz="1800" dirty="0">
              <a:effectLst/>
              <a:latin typeface="Overpass Light"/>
              <a:ea typeface="Calibri" panose="020F0502020204030204" pitchFamily="34" charset="0"/>
              <a:cs typeface="Times New Roman" panose="02020603050405020304" pitchFamily="18" charset="0"/>
            </a:endParaRPr>
          </a:p>
          <a:p>
            <a:endParaRPr lang="fr-CA" dirty="0"/>
          </a:p>
        </p:txBody>
      </p:sp>
    </p:spTree>
    <p:extLst>
      <p:ext uri="{BB962C8B-B14F-4D97-AF65-F5344CB8AC3E}">
        <p14:creationId xmlns:p14="http://schemas.microsoft.com/office/powerpoint/2010/main" val="1442853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CC765-BA4C-4B99-9FE4-64FADD12E531}"/>
              </a:ext>
            </a:extLst>
          </p:cNvPr>
          <p:cNvSpPr>
            <a:spLocks noGrp="1"/>
          </p:cNvSpPr>
          <p:nvPr>
            <p:ph type="title"/>
            <p:custDataLst>
              <p:tags r:id="rId1"/>
            </p:custDataLst>
          </p:nvPr>
        </p:nvSpPr>
        <p:spPr/>
        <p:txBody>
          <a:bodyPr>
            <a:normAutofit fontScale="90000"/>
          </a:bodyPr>
          <a:lstStyle/>
          <a:p>
            <a:r>
              <a:rPr lang="fr-CA" dirty="0"/>
              <a:t>disposition 11.9 – Protection des aires de protection des ouvrages de captage des eaux souterraines</a:t>
            </a:r>
          </a:p>
        </p:txBody>
      </p:sp>
      <p:sp>
        <p:nvSpPr>
          <p:cNvPr id="3" name="Espace réservé du contenu 2">
            <a:extLst>
              <a:ext uri="{FF2B5EF4-FFF2-40B4-BE49-F238E27FC236}">
                <a16:creationId xmlns:a16="http://schemas.microsoft.com/office/drawing/2014/main" id="{F049F6F0-4C11-42C4-9695-730B692853E3}"/>
              </a:ext>
            </a:extLst>
          </p:cNvPr>
          <p:cNvSpPr>
            <a:spLocks noGrp="1"/>
          </p:cNvSpPr>
          <p:nvPr>
            <p:ph idx="1"/>
            <p:custDataLst>
              <p:tags r:id="rId2"/>
            </p:custDataLst>
          </p:nvPr>
        </p:nvSpPr>
        <p:spPr>
          <a:xfrm>
            <a:off x="3717729" y="1952471"/>
            <a:ext cx="7729728" cy="1820539"/>
          </a:xfrm>
        </p:spPr>
        <p:txBody>
          <a:bodyPr>
            <a:normAutofit/>
          </a:bodyPr>
          <a:lstStyle/>
          <a:p>
            <a:pPr algn="just"/>
            <a:r>
              <a:rPr lang="fr-CA" sz="1800" dirty="0">
                <a:solidFill>
                  <a:srgbClr val="000000"/>
                </a:solidFill>
                <a:effectLst/>
                <a:ea typeface="Calibri" panose="020F0502020204030204" pitchFamily="34" charset="0"/>
                <a:cs typeface="Times New Roman" panose="02020603050405020304" pitchFamily="18" charset="0"/>
              </a:rPr>
              <a:t>Toute éolienne doit être implantée à l’extérieur des aires de protection des ouvrages de captage des eaux souterraines. </a:t>
            </a:r>
            <a:endParaRPr lang="fr-CA" sz="1800" dirty="0">
              <a:solidFill>
                <a:srgbClr val="000000"/>
              </a:solidFill>
              <a:effectLst/>
              <a:ea typeface="Calibri" panose="020F0502020204030204" pitchFamily="34" charset="0"/>
            </a:endParaRPr>
          </a:p>
          <a:p>
            <a:pPr marL="0" indent="0">
              <a:buNone/>
            </a:pPr>
            <a:endParaRPr lang="fr-CA" sz="1800" dirty="0">
              <a:solidFill>
                <a:srgbClr val="000000"/>
              </a:solidFill>
              <a:effectLst/>
              <a:ea typeface="Calibri" panose="020F0502020204030204" pitchFamily="34" charset="0"/>
            </a:endParaRPr>
          </a:p>
          <a:p>
            <a:r>
              <a:rPr kumimoji="0" lang="fr-CA" sz="1800" b="0" i="0" u="none" strike="noStrike" kern="0" cap="none" spc="0" normalizeH="0" baseline="0" noProof="0" dirty="0">
                <a:ln>
                  <a:noFill/>
                </a:ln>
                <a:solidFill>
                  <a:srgbClr val="000000"/>
                </a:solidFill>
                <a:effectLst/>
                <a:highlight>
                  <a:srgbClr val="E9AF7E"/>
                </a:highlight>
                <a:uLnTx/>
                <a:uFillTx/>
                <a:ea typeface="Calibri" panose="020F0502020204030204" pitchFamily="34" charset="0"/>
                <a:cs typeface="Times New Roman" panose="02020603050405020304" pitchFamily="18" charset="0"/>
              </a:rPr>
              <a:t>Toute éolienne doit être implantée à au moins 100 mètres d’un puits privé. </a:t>
            </a:r>
          </a:p>
          <a:p>
            <a:endParaRPr lang="fr-CA" dirty="0">
              <a:solidFill>
                <a:srgbClr val="FF0000"/>
              </a:solidFill>
            </a:endParaRPr>
          </a:p>
        </p:txBody>
      </p:sp>
    </p:spTree>
    <p:extLst>
      <p:ext uri="{BB962C8B-B14F-4D97-AF65-F5344CB8AC3E}">
        <p14:creationId xmlns:p14="http://schemas.microsoft.com/office/powerpoint/2010/main" val="2479288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CC765-BA4C-4B99-9FE4-64FADD12E531}"/>
              </a:ext>
            </a:extLst>
          </p:cNvPr>
          <p:cNvSpPr>
            <a:spLocks noGrp="1"/>
          </p:cNvSpPr>
          <p:nvPr>
            <p:ph type="title"/>
            <p:custDataLst>
              <p:tags r:id="rId1"/>
            </p:custDataLst>
          </p:nvPr>
        </p:nvSpPr>
        <p:spPr/>
        <p:txBody>
          <a:bodyPr>
            <a:normAutofit fontScale="90000"/>
          </a:bodyPr>
          <a:lstStyle/>
          <a:p>
            <a:r>
              <a:rPr lang="fr-CA" dirty="0"/>
              <a:t>disposition 11.11 – Protection des Chemins publics</a:t>
            </a:r>
          </a:p>
        </p:txBody>
      </p:sp>
      <p:sp>
        <p:nvSpPr>
          <p:cNvPr id="3" name="Espace réservé du contenu 2">
            <a:extLst>
              <a:ext uri="{FF2B5EF4-FFF2-40B4-BE49-F238E27FC236}">
                <a16:creationId xmlns:a16="http://schemas.microsoft.com/office/drawing/2014/main" id="{F049F6F0-4C11-42C4-9695-730B692853E3}"/>
              </a:ext>
            </a:extLst>
          </p:cNvPr>
          <p:cNvSpPr>
            <a:spLocks noGrp="1"/>
          </p:cNvSpPr>
          <p:nvPr>
            <p:ph idx="1"/>
            <p:custDataLst>
              <p:tags r:id="rId2"/>
            </p:custDataLst>
          </p:nvPr>
        </p:nvSpPr>
        <p:spPr>
          <a:xfrm>
            <a:off x="3717729" y="1384300"/>
            <a:ext cx="7729728" cy="4533900"/>
          </a:xfrm>
        </p:spPr>
        <p:txBody>
          <a:bodyPr>
            <a:normAutofit/>
          </a:bodyPr>
          <a:lstStyle/>
          <a:p>
            <a:pPr algn="just">
              <a:lnSpc>
                <a:spcPct val="105000"/>
              </a:lnSpc>
              <a:spcAft>
                <a:spcPts val="800"/>
              </a:spcAft>
            </a:pPr>
            <a:r>
              <a:rPr lang="fr-CA" sz="1800" strike="sngStrike" dirty="0">
                <a:solidFill>
                  <a:srgbClr val="FF0000"/>
                </a:solidFill>
                <a:effectLst/>
                <a:ea typeface="Calibri" panose="020F0502020204030204" pitchFamily="34" charset="0"/>
                <a:cs typeface="Times New Roman" panose="02020603050405020304" pitchFamily="18" charset="0"/>
              </a:rPr>
              <a:t>Toute éolienne doit être située à au moins une fois la hauteur de l’éolienne de l’emprise d’un chemin public. Une route ne peut être implantée à moins d’une fois la hauteur d’une éolienne déjà implantée.</a:t>
            </a:r>
            <a:endParaRPr lang="fr-CA" sz="1800" dirty="0">
              <a:effectLst/>
              <a:ea typeface="Calibri" panose="020F0502020204030204" pitchFamily="34" charset="0"/>
              <a:cs typeface="Times New Roman" panose="02020603050405020304" pitchFamily="18" charset="0"/>
            </a:endParaRPr>
          </a:p>
          <a:p>
            <a:pPr algn="just">
              <a:lnSpc>
                <a:spcPct val="105000"/>
              </a:lnSpc>
              <a:spcAft>
                <a:spcPts val="800"/>
              </a:spcAft>
            </a:pPr>
            <a:r>
              <a:rPr lang="fr-CA" sz="1800" strike="sngStrike" dirty="0">
                <a:solidFill>
                  <a:srgbClr val="FF0000"/>
                </a:solidFill>
                <a:effectLst/>
                <a:ea typeface="Calibri" panose="020F0502020204030204" pitchFamily="34" charset="0"/>
                <a:cs typeface="Times New Roman" panose="02020603050405020304" pitchFamily="18" charset="0"/>
              </a:rPr>
              <a:t>Toutefois, toute éolienne doit être située à au moins 1,5 fois la hauteur de l’éolienne de l’emprise de l’autoroute A-40 et des routes 157 et 359.</a:t>
            </a:r>
            <a:endParaRPr lang="fr-CA" sz="1800" dirty="0">
              <a:effectLst/>
              <a:ea typeface="Calibri" panose="020F0502020204030204" pitchFamily="34" charset="0"/>
              <a:cs typeface="Times New Roman" panose="02020603050405020304" pitchFamily="18" charset="0"/>
            </a:endParaRPr>
          </a:p>
          <a:p>
            <a:pPr algn="just"/>
            <a:r>
              <a:rPr kumimoji="0" lang="fr-CA" sz="1800" b="0" i="0" u="none" strike="noStrike" kern="0" cap="none" spc="0" normalizeH="0" baseline="0" noProof="0" dirty="0">
                <a:ln>
                  <a:noFill/>
                </a:ln>
                <a:solidFill>
                  <a:srgbClr val="000000"/>
                </a:solidFill>
                <a:effectLst/>
                <a:highlight>
                  <a:srgbClr val="E9AF7E"/>
                </a:highlight>
                <a:uLnTx/>
                <a:uFillTx/>
                <a:ea typeface="Calibri" panose="020F0502020204030204" pitchFamily="34" charset="0"/>
                <a:cs typeface="Times New Roman" panose="02020603050405020304" pitchFamily="18" charset="0"/>
              </a:rPr>
              <a:t>Toute éolienne doit être située à au moins 700 mètres de l’emprise d’un chemin public. Un chemin public ne peut être implanté à moins d’une fois la hauteur d’une éolienne déjà implantée.</a:t>
            </a:r>
            <a:r>
              <a:rPr lang="fr-CA" sz="1800" dirty="0">
                <a:solidFill>
                  <a:srgbClr val="000000"/>
                </a:solidFill>
                <a:effectLst/>
                <a:ea typeface="Calibri" panose="020F0502020204030204" pitchFamily="34" charset="0"/>
                <a:cs typeface="Times New Roman" panose="02020603050405020304" pitchFamily="18" charset="0"/>
              </a:rPr>
              <a:t> </a:t>
            </a:r>
            <a:endParaRPr lang="fr-CA" sz="1800" dirty="0">
              <a:solidFill>
                <a:srgbClr val="000000"/>
              </a:solidFill>
              <a:effectLst/>
              <a:ea typeface="Calibri" panose="020F0502020204030204" pitchFamily="34" charset="0"/>
            </a:endParaRPr>
          </a:p>
          <a:p>
            <a:endParaRPr lang="fr-CA" dirty="0">
              <a:solidFill>
                <a:srgbClr val="FF0000"/>
              </a:solidFill>
            </a:endParaRPr>
          </a:p>
        </p:txBody>
      </p:sp>
    </p:spTree>
    <p:extLst>
      <p:ext uri="{BB962C8B-B14F-4D97-AF65-F5344CB8AC3E}">
        <p14:creationId xmlns:p14="http://schemas.microsoft.com/office/powerpoint/2010/main" val="1205854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CC765-BA4C-4B99-9FE4-64FADD12E531}"/>
              </a:ext>
            </a:extLst>
          </p:cNvPr>
          <p:cNvSpPr>
            <a:spLocks noGrp="1"/>
          </p:cNvSpPr>
          <p:nvPr>
            <p:ph type="title"/>
            <p:custDataLst>
              <p:tags r:id="rId1"/>
            </p:custDataLst>
          </p:nvPr>
        </p:nvSpPr>
        <p:spPr/>
        <p:txBody>
          <a:bodyPr>
            <a:normAutofit fontScale="90000"/>
          </a:bodyPr>
          <a:lstStyle/>
          <a:p>
            <a:r>
              <a:rPr lang="fr-CA" dirty="0"/>
              <a:t>disposition 11.15 – Implantation au sol</a:t>
            </a:r>
          </a:p>
        </p:txBody>
      </p:sp>
      <p:sp>
        <p:nvSpPr>
          <p:cNvPr id="3" name="Espace réservé du contenu 2">
            <a:extLst>
              <a:ext uri="{FF2B5EF4-FFF2-40B4-BE49-F238E27FC236}">
                <a16:creationId xmlns:a16="http://schemas.microsoft.com/office/drawing/2014/main" id="{F049F6F0-4C11-42C4-9695-730B692853E3}"/>
              </a:ext>
            </a:extLst>
          </p:cNvPr>
          <p:cNvSpPr>
            <a:spLocks noGrp="1"/>
          </p:cNvSpPr>
          <p:nvPr>
            <p:ph idx="1"/>
            <p:custDataLst>
              <p:tags r:id="rId2"/>
            </p:custDataLst>
          </p:nvPr>
        </p:nvSpPr>
        <p:spPr>
          <a:xfrm>
            <a:off x="3717729" y="1384300"/>
            <a:ext cx="7729728" cy="4533900"/>
          </a:xfrm>
        </p:spPr>
        <p:txBody>
          <a:bodyPr>
            <a:normAutofit lnSpcReduction="10000"/>
          </a:bodyPr>
          <a:lstStyle/>
          <a:p>
            <a:pPr algn="just">
              <a:lnSpc>
                <a:spcPct val="105000"/>
              </a:lnSpc>
              <a:spcAft>
                <a:spcPts val="800"/>
              </a:spcAft>
            </a:pPr>
            <a:r>
              <a:rPr lang="fr-CA" sz="1800" dirty="0">
                <a:effectLst/>
                <a:ea typeface="Calibri" panose="020F0502020204030204" pitchFamily="34" charset="0"/>
                <a:cs typeface="Times New Roman" panose="02020603050405020304" pitchFamily="18" charset="0"/>
              </a:rPr>
              <a:t>L’implantation d’une éolienne est permise sur un lot pour lequel le propriétaire a accordé son autorisation par écrit quant à son utilisation du sol et de l’espace situé au-dessus du sol (espace aérien).</a:t>
            </a:r>
          </a:p>
          <a:p>
            <a:pPr algn="just">
              <a:lnSpc>
                <a:spcPct val="105000"/>
              </a:lnSpc>
              <a:spcAft>
                <a:spcPts val="800"/>
              </a:spcAft>
            </a:pPr>
            <a:r>
              <a:rPr lang="fr-CA" sz="1800" dirty="0">
                <a:effectLst/>
                <a:ea typeface="Calibri" panose="020F0502020204030204" pitchFamily="34" charset="0"/>
                <a:cs typeface="Times New Roman" panose="02020603050405020304" pitchFamily="18" charset="0"/>
              </a:rPr>
              <a:t>Toute éolienne doit être implantée de façon à ce que l’extrémité des pales soit toujours située à une distance d’au moins </a:t>
            </a:r>
            <a:r>
              <a:rPr kumimoji="0" lang="fr-CA" sz="1800" b="0" i="0" u="none" strike="noStrike" kern="0" cap="none" spc="0" normalizeH="0" baseline="0" noProof="0" dirty="0">
                <a:ln>
                  <a:noFill/>
                </a:ln>
                <a:solidFill>
                  <a:sysClr val="windowText" lastClr="000000"/>
                </a:solidFill>
                <a:effectLst/>
                <a:highlight>
                  <a:srgbClr val="E9AF7E"/>
                </a:highlight>
                <a:uLnTx/>
                <a:uFillTx/>
                <a:ea typeface="Calibri" panose="020F0502020204030204" pitchFamily="34" charset="0"/>
                <a:cs typeface="Times New Roman" panose="02020603050405020304" pitchFamily="18" charset="0"/>
              </a:rPr>
              <a:t>20 mètres</a:t>
            </a:r>
            <a:r>
              <a:rPr kumimoji="0" lang="fr-CA" sz="18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 </a:t>
            </a:r>
            <a:r>
              <a:rPr lang="fr-CA" sz="1800" dirty="0">
                <a:effectLst/>
                <a:ea typeface="Calibri" panose="020F0502020204030204" pitchFamily="34" charset="0"/>
                <a:cs typeface="Times New Roman" panose="02020603050405020304" pitchFamily="18" charset="0"/>
              </a:rPr>
              <a:t>d’une ligne de lot appartenant à un propriétaire différent. Cette distance ne s’applique pas si le terrain adjacent est assujetti à une servitude notariée afin de permettre l’empiétement de l’éolienne sur la marge de recul prescrite ou sur le terrain lui-même.</a:t>
            </a:r>
          </a:p>
          <a:p>
            <a:pPr algn="just">
              <a:lnSpc>
                <a:spcPct val="105000"/>
              </a:lnSpc>
              <a:spcAft>
                <a:spcPts val="800"/>
              </a:spcAft>
            </a:pPr>
            <a:r>
              <a:rPr lang="fr-CA" sz="1800" dirty="0">
                <a:effectLst/>
                <a:ea typeface="Calibri" panose="020F0502020204030204" pitchFamily="34" charset="0"/>
                <a:cs typeface="Times New Roman" panose="02020603050405020304" pitchFamily="18" charset="0"/>
              </a:rPr>
              <a:t>Une éolienne et ses équipements ne peuvent occuper une superficie hors sol supérieure à 500 m² lorsqu’elle est en opération, soit après sa construction.</a:t>
            </a:r>
          </a:p>
          <a:p>
            <a:endParaRPr lang="fr-CA" dirty="0">
              <a:solidFill>
                <a:srgbClr val="FF0000"/>
              </a:solidFill>
            </a:endParaRPr>
          </a:p>
        </p:txBody>
      </p:sp>
    </p:spTree>
    <p:extLst>
      <p:ext uri="{BB962C8B-B14F-4D97-AF65-F5344CB8AC3E}">
        <p14:creationId xmlns:p14="http://schemas.microsoft.com/office/powerpoint/2010/main" val="69757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CC765-BA4C-4B99-9FE4-64FADD12E531}"/>
              </a:ext>
            </a:extLst>
          </p:cNvPr>
          <p:cNvSpPr>
            <a:spLocks noGrp="1"/>
          </p:cNvSpPr>
          <p:nvPr>
            <p:ph type="title"/>
            <p:custDataLst>
              <p:tags r:id="rId1"/>
            </p:custDataLst>
          </p:nvPr>
        </p:nvSpPr>
        <p:spPr/>
        <p:txBody>
          <a:bodyPr>
            <a:normAutofit fontScale="90000"/>
          </a:bodyPr>
          <a:lstStyle/>
          <a:p>
            <a:r>
              <a:rPr lang="fr-CA" dirty="0"/>
              <a:t>disposition 11.17 – Fils électriques</a:t>
            </a:r>
          </a:p>
        </p:txBody>
      </p:sp>
      <p:sp>
        <p:nvSpPr>
          <p:cNvPr id="3" name="Espace réservé du contenu 2">
            <a:extLst>
              <a:ext uri="{FF2B5EF4-FFF2-40B4-BE49-F238E27FC236}">
                <a16:creationId xmlns:a16="http://schemas.microsoft.com/office/drawing/2014/main" id="{F049F6F0-4C11-42C4-9695-730B692853E3}"/>
              </a:ext>
            </a:extLst>
          </p:cNvPr>
          <p:cNvSpPr>
            <a:spLocks noGrp="1"/>
          </p:cNvSpPr>
          <p:nvPr>
            <p:ph idx="1"/>
            <p:custDataLst>
              <p:tags r:id="rId2"/>
            </p:custDataLst>
          </p:nvPr>
        </p:nvSpPr>
        <p:spPr>
          <a:xfrm>
            <a:off x="3717729" y="1384300"/>
            <a:ext cx="7729728" cy="4533900"/>
          </a:xfrm>
        </p:spPr>
        <p:txBody>
          <a:bodyPr>
            <a:normAutofit lnSpcReduction="10000"/>
          </a:bodyPr>
          <a:lstStyle/>
          <a:p>
            <a:pPr algn="just">
              <a:lnSpc>
                <a:spcPct val="105000"/>
              </a:lnSpc>
              <a:spcAft>
                <a:spcPts val="800"/>
              </a:spcAft>
            </a:pPr>
            <a:r>
              <a:rPr lang="fr-CA" sz="1800" dirty="0">
                <a:effectLst/>
                <a:ea typeface="Calibri" panose="020F0502020204030204" pitchFamily="34" charset="0"/>
                <a:cs typeface="Times New Roman" panose="02020603050405020304" pitchFamily="18" charset="0"/>
              </a:rPr>
              <a:t>L’implantation des fils électriques reliant les éoliennes doit être souterraine. Toutefois, le raccordement peut être aérien si le réseau de fils doit traverser un lac, un cours d’eau, un milieu humide, une couche de roc, une zone inondable ou tout autre type de contraintes physiques.</a:t>
            </a:r>
          </a:p>
          <a:p>
            <a:pPr algn="just">
              <a:lnSpc>
                <a:spcPct val="105000"/>
              </a:lnSpc>
              <a:spcAft>
                <a:spcPts val="800"/>
              </a:spcAft>
            </a:pPr>
            <a:r>
              <a:rPr lang="fr-CA" sz="1800" strike="sngStrike" dirty="0">
                <a:solidFill>
                  <a:srgbClr val="FF0000"/>
                </a:solidFill>
                <a:effectLst/>
                <a:ea typeface="Calibri" panose="020F0502020204030204" pitchFamily="34" charset="0"/>
                <a:cs typeface="Times New Roman" panose="02020603050405020304" pitchFamily="18" charset="0"/>
              </a:rPr>
              <a:t>Toutefois, l’implantation souterraine ne s’applique pas au filage électrique longeant les voies publiques. Lors du démantèlement des parcs éoliens, ces fils électriques devront être obligatoirement retirés du sol.</a:t>
            </a:r>
            <a:endParaRPr lang="fr-CA" sz="1800" dirty="0">
              <a:effectLst/>
              <a:ea typeface="Calibri" panose="020F0502020204030204" pitchFamily="34" charset="0"/>
              <a:cs typeface="Times New Roman" panose="02020603050405020304" pitchFamily="18" charset="0"/>
            </a:endParaRPr>
          </a:p>
          <a:p>
            <a:pPr algn="just">
              <a:lnSpc>
                <a:spcPct val="105000"/>
              </a:lnSpc>
              <a:spcAft>
                <a:spcPts val="800"/>
              </a:spcAft>
            </a:pPr>
            <a:r>
              <a:rPr lang="fr-CA" sz="1800" dirty="0">
                <a:effectLst/>
                <a:ea typeface="Calibri" panose="020F0502020204030204" pitchFamily="34" charset="0"/>
                <a:cs typeface="Times New Roman" panose="02020603050405020304" pitchFamily="18" charset="0"/>
              </a:rPr>
              <a:t>Toutefois, l’implantation souterraine ne s’applique pas au filage électrique longeant les voies publiques. Lors du démantèlement des parcs éoliens, ces fils électriques devront être obligatoirement retirés du sol. </a:t>
            </a:r>
            <a:r>
              <a:rPr kumimoji="0" lang="fr-CA" sz="1800" b="0" i="0" u="none" strike="noStrike" kern="0" cap="none" spc="0" normalizeH="0" baseline="0" noProof="0" dirty="0">
                <a:ln>
                  <a:noFill/>
                </a:ln>
                <a:solidFill>
                  <a:sysClr val="windowText" lastClr="000000"/>
                </a:solidFill>
                <a:effectLst/>
                <a:highlight>
                  <a:srgbClr val="E9AF7E"/>
                </a:highlight>
                <a:uLnTx/>
                <a:uFillTx/>
                <a:ea typeface="Calibri" panose="020F0502020204030204" pitchFamily="34" charset="0"/>
                <a:cs typeface="Times New Roman" panose="02020603050405020304" pitchFamily="18" charset="0"/>
              </a:rPr>
              <a:t>Les poteaux électriques devront également être retirés.</a:t>
            </a:r>
          </a:p>
        </p:txBody>
      </p:sp>
    </p:spTree>
    <p:extLst>
      <p:ext uri="{BB962C8B-B14F-4D97-AF65-F5344CB8AC3E}">
        <p14:creationId xmlns:p14="http://schemas.microsoft.com/office/powerpoint/2010/main" val="401208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CC765-BA4C-4B99-9FE4-64FADD12E531}"/>
              </a:ext>
            </a:extLst>
          </p:cNvPr>
          <p:cNvSpPr>
            <a:spLocks noGrp="1"/>
          </p:cNvSpPr>
          <p:nvPr>
            <p:ph type="title"/>
            <p:custDataLst>
              <p:tags r:id="rId1"/>
            </p:custDataLst>
          </p:nvPr>
        </p:nvSpPr>
        <p:spPr/>
        <p:txBody>
          <a:bodyPr>
            <a:normAutofit fontScale="90000"/>
          </a:bodyPr>
          <a:lstStyle/>
          <a:p>
            <a:r>
              <a:rPr lang="fr-CA" dirty="0"/>
              <a:t>disposition 11.19 – Sous-station et poste de raccordement</a:t>
            </a:r>
          </a:p>
        </p:txBody>
      </p:sp>
      <p:sp>
        <p:nvSpPr>
          <p:cNvPr id="3" name="Espace réservé du contenu 2">
            <a:extLst>
              <a:ext uri="{FF2B5EF4-FFF2-40B4-BE49-F238E27FC236}">
                <a16:creationId xmlns:a16="http://schemas.microsoft.com/office/drawing/2014/main" id="{F049F6F0-4C11-42C4-9695-730B692853E3}"/>
              </a:ext>
            </a:extLst>
          </p:cNvPr>
          <p:cNvSpPr>
            <a:spLocks noGrp="1"/>
          </p:cNvSpPr>
          <p:nvPr>
            <p:ph idx="1"/>
            <p:custDataLst>
              <p:tags r:id="rId2"/>
            </p:custDataLst>
          </p:nvPr>
        </p:nvSpPr>
        <p:spPr>
          <a:xfrm>
            <a:off x="3717729" y="1384300"/>
            <a:ext cx="7729728" cy="4533900"/>
          </a:xfrm>
        </p:spPr>
        <p:txBody>
          <a:bodyPr>
            <a:normAutofit/>
          </a:bodyPr>
          <a:lstStyle/>
          <a:p>
            <a:pPr algn="just">
              <a:lnSpc>
                <a:spcPct val="105000"/>
              </a:lnSpc>
              <a:spcAft>
                <a:spcPts val="800"/>
              </a:spcAft>
            </a:pPr>
            <a:r>
              <a:rPr lang="fr-CA" dirty="0">
                <a:cs typeface="Times New Roman" panose="02020603050405020304" pitchFamily="18" charset="0"/>
              </a:rPr>
              <a:t>L’aménagement d’une sous-station ou d’un poste de raccordement doit être situé à au moins </a:t>
            </a:r>
            <a:r>
              <a:rPr lang="fr-CA" kern="0" dirty="0">
                <a:solidFill>
                  <a:sysClr val="windowText" lastClr="000000"/>
                </a:solidFill>
                <a:highlight>
                  <a:srgbClr val="E9AF7E"/>
                </a:highlight>
                <a:cs typeface="Times New Roman" panose="02020603050405020304" pitchFamily="18" charset="0"/>
              </a:rPr>
              <a:t>200 mètres </a:t>
            </a:r>
            <a:r>
              <a:rPr lang="fr-CA" dirty="0">
                <a:cs typeface="Times New Roman" panose="02020603050405020304" pitchFamily="18" charset="0"/>
              </a:rPr>
              <a:t>de toute construction. Une construction ne peut être implantée à moins de </a:t>
            </a:r>
            <a:r>
              <a:rPr lang="fr-CA" kern="0" dirty="0">
                <a:solidFill>
                  <a:sysClr val="windowText" lastClr="000000"/>
                </a:solidFill>
                <a:highlight>
                  <a:srgbClr val="E9AF7E"/>
                </a:highlight>
                <a:cs typeface="Times New Roman" panose="02020603050405020304" pitchFamily="18" charset="0"/>
              </a:rPr>
              <a:t>200 mètres </a:t>
            </a:r>
            <a:r>
              <a:rPr lang="fr-CA" dirty="0">
                <a:cs typeface="Times New Roman" panose="02020603050405020304" pitchFamily="18" charset="0"/>
              </a:rPr>
              <a:t>d’une sous-station ou d’un poste de raccordement. Afin de diminuer l’impact visuel sur le paysage, une clôture d’une opacité minimale de 80 % doit être aménagée autour de toute sous-station ou poste de raccordement. La clôture doit avoir une hauteur minimale de 2,5 mètres sans toutefois excéder 3 mètres.</a:t>
            </a:r>
          </a:p>
          <a:p>
            <a:pPr algn="just">
              <a:lnSpc>
                <a:spcPct val="105000"/>
              </a:lnSpc>
              <a:spcAft>
                <a:spcPts val="800"/>
              </a:spcAft>
            </a:pPr>
            <a:r>
              <a:rPr lang="fr-CA" dirty="0">
                <a:cs typeface="Times New Roman" panose="02020603050405020304" pitchFamily="18" charset="0"/>
              </a:rPr>
              <a:t>Tout sous-station et poste de raccordement appartenant à Hydro-Québec ne sont pas visés par le présent article.</a:t>
            </a:r>
          </a:p>
        </p:txBody>
      </p:sp>
    </p:spTree>
    <p:extLst>
      <p:ext uri="{BB962C8B-B14F-4D97-AF65-F5344CB8AC3E}">
        <p14:creationId xmlns:p14="http://schemas.microsoft.com/office/powerpoint/2010/main" val="3227077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E9379A7-8D74-4D15-873E-8491AF9498F9}"/>
              </a:ext>
            </a:extLst>
          </p:cNvPr>
          <p:cNvPicPr>
            <a:picLocks noChangeAspect="1"/>
          </p:cNvPicPr>
          <p:nvPr>
            <p:custDataLst>
              <p:tags r:id="rId1"/>
            </p:custDataLst>
          </p:nvPr>
        </p:nvPicPr>
        <p:blipFill>
          <a:blip r:embed="rId4"/>
          <a:stretch>
            <a:fillRect/>
          </a:stretch>
        </p:blipFill>
        <p:spPr>
          <a:xfrm>
            <a:off x="1937520" y="0"/>
            <a:ext cx="10254480" cy="6857999"/>
          </a:xfrm>
          <a:prstGeom prst="rect">
            <a:avLst/>
          </a:prstGeom>
        </p:spPr>
      </p:pic>
    </p:spTree>
    <p:extLst>
      <p:ext uri="{BB962C8B-B14F-4D97-AF65-F5344CB8AC3E}">
        <p14:creationId xmlns:p14="http://schemas.microsoft.com/office/powerpoint/2010/main" val="411541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DDAF6B-6DB6-4F20-8ED1-B397B9440305}"/>
              </a:ext>
            </a:extLst>
          </p:cNvPr>
          <p:cNvSpPr>
            <a:spLocks noGrp="1"/>
          </p:cNvSpPr>
          <p:nvPr>
            <p:ph type="title"/>
            <p:custDataLst>
              <p:tags r:id="rId1"/>
            </p:custDataLst>
          </p:nvPr>
        </p:nvSpPr>
        <p:spPr/>
        <p:txBody>
          <a:bodyPr>
            <a:normAutofit fontScale="90000"/>
          </a:bodyPr>
          <a:lstStyle/>
          <a:p>
            <a:r>
              <a:rPr lang="fr-CA" dirty="0"/>
              <a:t>Volet protection des aires de captages des eaux souterraines</a:t>
            </a:r>
          </a:p>
        </p:txBody>
      </p:sp>
      <p:sp>
        <p:nvSpPr>
          <p:cNvPr id="3" name="Espace réservé du texte 2">
            <a:extLst>
              <a:ext uri="{FF2B5EF4-FFF2-40B4-BE49-F238E27FC236}">
                <a16:creationId xmlns:a16="http://schemas.microsoft.com/office/drawing/2014/main" id="{A2155BA9-206D-495C-9AF6-3174E2477816}"/>
              </a:ext>
            </a:extLst>
          </p:cNvPr>
          <p:cNvSpPr>
            <a:spLocks noGrp="1"/>
          </p:cNvSpPr>
          <p:nvPr>
            <p:ph type="body" idx="1"/>
            <p:custDataLst>
              <p:tags r:id="rId2"/>
            </p:custDataLst>
          </p:nvPr>
        </p:nvSpPr>
        <p:spPr>
          <a:xfrm>
            <a:off x="4256915" y="3429000"/>
            <a:ext cx="6801612" cy="1265082"/>
          </a:xfrm>
        </p:spPr>
        <p:txBody>
          <a:bodyPr/>
          <a:lstStyle/>
          <a:p>
            <a:r>
              <a:rPr lang="fr-CA" dirty="0"/>
              <a:t>Modification des articles 4, 5 et 6</a:t>
            </a:r>
          </a:p>
        </p:txBody>
      </p:sp>
    </p:spTree>
    <p:extLst>
      <p:ext uri="{BB962C8B-B14F-4D97-AF65-F5344CB8AC3E}">
        <p14:creationId xmlns:p14="http://schemas.microsoft.com/office/powerpoint/2010/main" val="39920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EABB8A-F257-48DA-B65E-6B0C129EA497}"/>
              </a:ext>
            </a:extLst>
          </p:cNvPr>
          <p:cNvSpPr>
            <a:spLocks noGrp="1"/>
          </p:cNvSpPr>
          <p:nvPr>
            <p:ph type="title"/>
            <p:custDataLst>
              <p:tags r:id="rId1"/>
            </p:custDataLst>
          </p:nvPr>
        </p:nvSpPr>
        <p:spPr/>
        <p:txBody>
          <a:bodyPr>
            <a:normAutofit fontScale="90000"/>
          </a:bodyPr>
          <a:lstStyle/>
          <a:p>
            <a:r>
              <a:rPr lang="fr-CA"/>
              <a:t>Article 4</a:t>
            </a:r>
            <a:endParaRPr lang="fr-CA" dirty="0"/>
          </a:p>
        </p:txBody>
      </p:sp>
      <p:sp>
        <p:nvSpPr>
          <p:cNvPr id="3" name="Espace réservé du contenu 2">
            <a:extLst>
              <a:ext uri="{FF2B5EF4-FFF2-40B4-BE49-F238E27FC236}">
                <a16:creationId xmlns:a16="http://schemas.microsoft.com/office/drawing/2014/main" id="{E68A2457-C54C-4F82-874F-5E60D1F4C84C}"/>
              </a:ext>
            </a:extLst>
          </p:cNvPr>
          <p:cNvSpPr>
            <a:spLocks noGrp="1"/>
          </p:cNvSpPr>
          <p:nvPr>
            <p:ph idx="1"/>
            <p:custDataLst>
              <p:tags r:id="rId2"/>
            </p:custDataLst>
          </p:nvPr>
        </p:nvSpPr>
        <p:spPr>
          <a:xfrm>
            <a:off x="3717729" y="2363725"/>
            <a:ext cx="7729728" cy="3213292"/>
          </a:xfrm>
        </p:spPr>
        <p:txBody>
          <a:bodyPr>
            <a:normAutofit/>
          </a:bodyPr>
          <a:lstStyle/>
          <a:p>
            <a:pPr algn="just">
              <a:lnSpc>
                <a:spcPct val="105000"/>
              </a:lnSpc>
              <a:spcAft>
                <a:spcPts val="800"/>
              </a:spcAft>
            </a:pPr>
            <a:r>
              <a:rPr lang="fr-CA" sz="1800" dirty="0">
                <a:effectLst/>
                <a:ea typeface="Calibri" panose="020F0502020204030204" pitchFamily="34" charset="0"/>
                <a:cs typeface="Times New Roman" panose="02020603050405020304" pitchFamily="18" charset="0"/>
              </a:rPr>
              <a:t>L’article 10.5 du document complémentaire est modifié par l’ajout de la phrase suivante à la fin du paragraphe : « Les aires de protection des lieux de captage des eaux souterraines appartenant aux municipalités sont localisées sur la carte des équipements et infrastructures (carte 6). </a:t>
            </a:r>
            <a:r>
              <a:rPr kumimoji="0" lang="fr-CA" sz="1800" b="0" i="0" u="none" strike="noStrike" kern="0" cap="none" spc="0" normalizeH="0" baseline="0" noProof="0" dirty="0">
                <a:ln>
                  <a:noFill/>
                </a:ln>
                <a:solidFill>
                  <a:sysClr val="windowText" lastClr="000000"/>
                </a:solidFill>
                <a:effectLst/>
                <a:highlight>
                  <a:srgbClr val="E9AF7E"/>
                </a:highlight>
                <a:uLnTx/>
                <a:uFillTx/>
                <a:ea typeface="Calibri" panose="020F0502020204030204" pitchFamily="34" charset="0"/>
                <a:cs typeface="Times New Roman" panose="02020603050405020304" pitchFamily="18" charset="0"/>
              </a:rPr>
              <a:t>Dans le cas où ces aires débordent du territoire d’une municipalité, les municipalités dont le territoire couvre le débordement de ces aires doivent adopter minimalement les mesures de protection prévues aux articles 58 à 64 et 66 du Règlement sur le prélèvement des eaux et leur protection (chapitre Q-2, r. 35.2). </a:t>
            </a:r>
            <a:r>
              <a:rPr lang="fr-CA" sz="1800" dirty="0">
                <a:effectLst/>
                <a:ea typeface="Calibri" panose="020F0502020204030204" pitchFamily="34" charset="0"/>
                <a:cs typeface="Times New Roman" panose="02020603050405020304" pitchFamily="18" charset="0"/>
              </a:rPr>
              <a:t>»</a:t>
            </a:r>
          </a:p>
          <a:p>
            <a:endParaRPr lang="fr-CA" dirty="0"/>
          </a:p>
        </p:txBody>
      </p:sp>
      <p:sp>
        <p:nvSpPr>
          <p:cNvPr id="4" name="Titre 1">
            <a:extLst>
              <a:ext uri="{FF2B5EF4-FFF2-40B4-BE49-F238E27FC236}">
                <a16:creationId xmlns:a16="http://schemas.microsoft.com/office/drawing/2014/main" id="{BD8951EC-0A4D-4F71-9BB4-E08A23F9FCD0}"/>
              </a:ext>
            </a:extLst>
          </p:cNvPr>
          <p:cNvSpPr txBox="1">
            <a:spLocks/>
          </p:cNvSpPr>
          <p:nvPr>
            <p:custDataLst>
              <p:tags r:id="rId3"/>
            </p:custDataLst>
          </p:nvPr>
        </p:nvSpPr>
        <p:spPr bwMode="black">
          <a:xfrm>
            <a:off x="3717729" y="1206393"/>
            <a:ext cx="7729728" cy="844294"/>
          </a:xfrm>
          <a:prstGeom prst="rect">
            <a:avLst/>
          </a:prstGeom>
          <a:noFill/>
          <a:ln w="31750" cap="sq">
            <a:noFill/>
            <a:miter lim="800000"/>
          </a:ln>
        </p:spPr>
        <p:txBody>
          <a:bodyPr vert="horz" lIns="182880" tIns="182880" rIns="182880" bIns="182880" rtlCol="0" anchor="ctr">
            <a:normAutofit fontScale="9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fr-CA" sz="1800" dirty="0"/>
              <a:t>Identification des aires de protection des ouvrages de captage des eaux souterraines</a:t>
            </a:r>
          </a:p>
        </p:txBody>
      </p:sp>
    </p:spTree>
    <p:extLst>
      <p:ext uri="{BB962C8B-B14F-4D97-AF65-F5344CB8AC3E}">
        <p14:creationId xmlns:p14="http://schemas.microsoft.com/office/powerpoint/2010/main" val="265853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EFFEE-DD80-4BD1-A34D-45C2CBFA13E0}"/>
              </a:ext>
            </a:extLst>
          </p:cNvPr>
          <p:cNvSpPr>
            <a:spLocks noGrp="1"/>
          </p:cNvSpPr>
          <p:nvPr>
            <p:ph type="title"/>
            <p:custDataLst>
              <p:tags r:id="rId1"/>
            </p:custDataLst>
          </p:nvPr>
        </p:nvSpPr>
        <p:spPr>
          <a:xfrm>
            <a:off x="3717729" y="539086"/>
            <a:ext cx="7729728" cy="819814"/>
          </a:xfrm>
        </p:spPr>
        <p:txBody>
          <a:bodyPr>
            <a:normAutofit fontScale="90000"/>
          </a:bodyPr>
          <a:lstStyle/>
          <a:p>
            <a:r>
              <a:rPr lang="fr-CA" dirty="0"/>
              <a:t>Carte 6 – Les équipements et infrastructures (2024-147)</a:t>
            </a:r>
          </a:p>
        </p:txBody>
      </p:sp>
      <p:pic>
        <p:nvPicPr>
          <p:cNvPr id="4" name="Image 3" descr="Une image contenant texte, carte, diagramme, atlas">
            <a:extLst>
              <a:ext uri="{FF2B5EF4-FFF2-40B4-BE49-F238E27FC236}">
                <a16:creationId xmlns:a16="http://schemas.microsoft.com/office/drawing/2014/main" id="{DF31A642-FDEF-4B2E-BB74-8B4DB436499C}"/>
              </a:ext>
            </a:extLst>
          </p:cNvPr>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830695" y="1358900"/>
            <a:ext cx="7503795" cy="4539298"/>
          </a:xfrm>
          <a:prstGeom prst="rect">
            <a:avLst/>
          </a:prstGeom>
          <a:noFill/>
          <a:ln>
            <a:noFill/>
          </a:ln>
        </p:spPr>
      </p:pic>
    </p:spTree>
    <p:extLst>
      <p:ext uri="{BB962C8B-B14F-4D97-AF65-F5344CB8AC3E}">
        <p14:creationId xmlns:p14="http://schemas.microsoft.com/office/powerpoint/2010/main" val="327886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Espace réservé du contenu 11">
            <a:extLst>
              <a:ext uri="{FF2B5EF4-FFF2-40B4-BE49-F238E27FC236}">
                <a16:creationId xmlns:a16="http://schemas.microsoft.com/office/drawing/2014/main" id="{6F2E4079-2454-4232-BED5-9DAEC0F5C1D0}"/>
              </a:ext>
            </a:extLst>
          </p:cNvPr>
          <p:cNvGraphicFramePr>
            <a:graphicFrameLocks noGrp="1"/>
          </p:cNvGraphicFramePr>
          <p:nvPr>
            <p:ph sz="half" idx="2"/>
            <p:custDataLst>
              <p:tags r:id="rId1"/>
            </p:custDataLst>
            <p:extLst>
              <p:ext uri="{D42A27DB-BD31-4B8C-83A1-F6EECF244321}">
                <p14:modId xmlns:p14="http://schemas.microsoft.com/office/powerpoint/2010/main" val="589456335"/>
              </p:ext>
            </p:extLst>
          </p:nvPr>
        </p:nvGraphicFramePr>
        <p:xfrm>
          <a:off x="7581901" y="2159404"/>
          <a:ext cx="3404983" cy="3708747"/>
        </p:xfrm>
        <a:graphic>
          <a:graphicData uri="http://schemas.openxmlformats.org/drawingml/2006/table">
            <a:tbl>
              <a:tblPr firstRow="1" firstCol="1" bandRow="1">
                <a:tableStyleId>{F5AB1C69-6EDB-4FF4-983F-18BD219EF322}</a:tableStyleId>
              </a:tblPr>
              <a:tblGrid>
                <a:gridCol w="971782">
                  <a:extLst>
                    <a:ext uri="{9D8B030D-6E8A-4147-A177-3AD203B41FA5}">
                      <a16:colId xmlns:a16="http://schemas.microsoft.com/office/drawing/2014/main" val="2830425234"/>
                    </a:ext>
                  </a:extLst>
                </a:gridCol>
                <a:gridCol w="929029">
                  <a:extLst>
                    <a:ext uri="{9D8B030D-6E8A-4147-A177-3AD203B41FA5}">
                      <a16:colId xmlns:a16="http://schemas.microsoft.com/office/drawing/2014/main" val="363760765"/>
                    </a:ext>
                  </a:extLst>
                </a:gridCol>
                <a:gridCol w="929029">
                  <a:extLst>
                    <a:ext uri="{9D8B030D-6E8A-4147-A177-3AD203B41FA5}">
                      <a16:colId xmlns:a16="http://schemas.microsoft.com/office/drawing/2014/main" val="4045654969"/>
                    </a:ext>
                  </a:extLst>
                </a:gridCol>
                <a:gridCol w="575143">
                  <a:extLst>
                    <a:ext uri="{9D8B030D-6E8A-4147-A177-3AD203B41FA5}">
                      <a16:colId xmlns:a16="http://schemas.microsoft.com/office/drawing/2014/main" val="3362567511"/>
                    </a:ext>
                  </a:extLst>
                </a:gridCol>
              </a:tblGrid>
              <a:tr h="89659">
                <a:tc>
                  <a:txBody>
                    <a:bodyPr/>
                    <a:lstStyle/>
                    <a:p>
                      <a:pPr algn="just">
                        <a:lnSpc>
                          <a:spcPct val="105000"/>
                        </a:lnSpc>
                        <a:spcAft>
                          <a:spcPts val="800"/>
                        </a:spcAft>
                      </a:pPr>
                      <a:r>
                        <a:rPr lang="fr-CA" sz="500">
                          <a:effectLst/>
                        </a:rPr>
                        <a:t>Municipalité</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Puit</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Aire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Indice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989591773"/>
                  </a:ext>
                </a:extLst>
              </a:tr>
              <a:tr h="89659">
                <a:tc rowSpan="4">
                  <a:txBody>
                    <a:bodyPr/>
                    <a:lstStyle/>
                    <a:p>
                      <a:pPr algn="just">
                        <a:lnSpc>
                          <a:spcPct val="105000"/>
                        </a:lnSpc>
                        <a:spcAft>
                          <a:spcPts val="800"/>
                        </a:spcAft>
                      </a:pPr>
                      <a:r>
                        <a:rPr lang="fr-CA" sz="500">
                          <a:effectLst/>
                        </a:rPr>
                        <a:t>Sainte-Geneviève-de-Batiscan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rowSpan="4">
                  <a:txBody>
                    <a:bodyPr/>
                    <a:lstStyle/>
                    <a:p>
                      <a:pPr algn="just">
                        <a:lnSpc>
                          <a:spcPct val="105000"/>
                        </a:lnSpc>
                        <a:spcAft>
                          <a:spcPts val="800"/>
                        </a:spcAft>
                      </a:pPr>
                      <a:r>
                        <a:rPr lang="fr-CA" sz="500">
                          <a:effectLst/>
                        </a:rPr>
                        <a:t>P-4</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854427253"/>
                  </a:ext>
                </a:extLst>
              </a:tr>
              <a:tr h="18340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bactériologique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389059247"/>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976947795"/>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724680507"/>
                  </a:ext>
                </a:extLst>
              </a:tr>
              <a:tr h="89659">
                <a:tc rowSpan="4">
                  <a:txBody>
                    <a:bodyPr/>
                    <a:lstStyle/>
                    <a:p>
                      <a:pPr algn="just">
                        <a:lnSpc>
                          <a:spcPct val="105000"/>
                        </a:lnSpc>
                        <a:spcAft>
                          <a:spcPts val="800"/>
                        </a:spcAft>
                      </a:pPr>
                      <a:r>
                        <a:rPr lang="fr-CA" sz="500">
                          <a:effectLst/>
                        </a:rPr>
                        <a:t>Saint-Maurice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rowSpan="4">
                  <a:txBody>
                    <a:bodyPr/>
                    <a:lstStyle/>
                    <a:p>
                      <a:pPr algn="just">
                        <a:lnSpc>
                          <a:spcPct val="105000"/>
                        </a:lnSpc>
                        <a:spcAft>
                          <a:spcPts val="800"/>
                        </a:spcAft>
                      </a:pPr>
                      <a:r>
                        <a:rPr lang="fr-CA" sz="500" dirty="0">
                          <a:effectLst/>
                        </a:rPr>
                        <a:t>PE-1 et P-1</a:t>
                      </a:r>
                      <a:endParaRPr lang="fr-CA" sz="500" dirty="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484944439"/>
                  </a:ext>
                </a:extLst>
              </a:tr>
              <a:tr h="18340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bactériologique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05545106"/>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582807760"/>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 à élevé</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365807950"/>
                  </a:ext>
                </a:extLst>
              </a:tr>
              <a:tr h="89659">
                <a:tc rowSpan="12">
                  <a:txBody>
                    <a:bodyPr/>
                    <a:lstStyle/>
                    <a:p>
                      <a:pPr algn="just">
                        <a:lnSpc>
                          <a:spcPct val="105000"/>
                        </a:lnSpc>
                        <a:spcAft>
                          <a:spcPts val="800"/>
                        </a:spcAft>
                      </a:pPr>
                      <a:r>
                        <a:rPr lang="fr-CA" sz="500" dirty="0">
                          <a:effectLst/>
                        </a:rPr>
                        <a:t>Saint-Narcisse</a:t>
                      </a:r>
                      <a:endParaRPr lang="fr-CA" sz="500" dirty="0">
                        <a:effectLst/>
                        <a:latin typeface="Overpass Light"/>
                        <a:ea typeface="Calibri" panose="020F0502020204030204" pitchFamily="34" charset="0"/>
                        <a:cs typeface="Times New Roman" panose="02020603050405020304" pitchFamily="18" charset="0"/>
                      </a:endParaRPr>
                    </a:p>
                  </a:txBody>
                  <a:tcPr marL="30468" marR="30468" marT="0" marB="0"/>
                </a:tc>
                <a:tc rowSpan="4">
                  <a:txBody>
                    <a:bodyPr/>
                    <a:lstStyle/>
                    <a:p>
                      <a:pPr algn="just">
                        <a:lnSpc>
                          <a:spcPct val="105000"/>
                        </a:lnSpc>
                        <a:spcAft>
                          <a:spcPts val="800"/>
                        </a:spcAft>
                      </a:pPr>
                      <a:r>
                        <a:rPr lang="fr-CA" sz="500">
                          <a:effectLst/>
                        </a:rPr>
                        <a:t>P-1, P-3, P-4, P-6 et P-12</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4061801765"/>
                  </a:ext>
                </a:extLst>
              </a:tr>
              <a:tr h="18340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bactériologique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182619995"/>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679177517"/>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958107035"/>
                  </a:ext>
                </a:extLst>
              </a:tr>
              <a:tr h="89659">
                <a:tc vMerge="1">
                  <a:txBody>
                    <a:bodyPr/>
                    <a:lstStyle/>
                    <a:p>
                      <a:endParaRPr lang="fr-CA"/>
                    </a:p>
                  </a:txBody>
                  <a:tcPr/>
                </a:tc>
                <a:tc rowSpan="4">
                  <a:txBody>
                    <a:bodyPr/>
                    <a:lstStyle/>
                    <a:p>
                      <a:pPr algn="just">
                        <a:lnSpc>
                          <a:spcPct val="105000"/>
                        </a:lnSpc>
                        <a:spcAft>
                          <a:spcPts val="800"/>
                        </a:spcAft>
                      </a:pPr>
                      <a:r>
                        <a:rPr lang="fr-CA" sz="500">
                          <a:effectLst/>
                        </a:rPr>
                        <a:t>P-10</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388497633"/>
                  </a:ext>
                </a:extLst>
              </a:tr>
              <a:tr h="18340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bactériologique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765378420"/>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886569184"/>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32783203"/>
                  </a:ext>
                </a:extLst>
              </a:tr>
              <a:tr h="89659">
                <a:tc vMerge="1">
                  <a:txBody>
                    <a:bodyPr/>
                    <a:lstStyle/>
                    <a:p>
                      <a:endParaRPr lang="fr-CA"/>
                    </a:p>
                  </a:txBody>
                  <a:tcPr/>
                </a:tc>
                <a:tc rowSpan="4">
                  <a:txBody>
                    <a:bodyPr/>
                    <a:lstStyle/>
                    <a:p>
                      <a:pPr algn="just">
                        <a:lnSpc>
                          <a:spcPct val="105000"/>
                        </a:lnSpc>
                        <a:spcAft>
                          <a:spcPts val="800"/>
                        </a:spcAft>
                      </a:pPr>
                      <a:r>
                        <a:rPr lang="fr-CA" sz="500">
                          <a:effectLst/>
                        </a:rPr>
                        <a:t>P-13 et P-14</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515012178"/>
                  </a:ext>
                </a:extLst>
              </a:tr>
              <a:tr h="18340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bactériologique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786032106"/>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438311873"/>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 à 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571675481"/>
                  </a:ext>
                </a:extLst>
              </a:tr>
              <a:tr h="89659">
                <a:tc rowSpan="8">
                  <a:txBody>
                    <a:bodyPr/>
                    <a:lstStyle/>
                    <a:p>
                      <a:pPr algn="just">
                        <a:lnSpc>
                          <a:spcPct val="105000"/>
                        </a:lnSpc>
                        <a:spcAft>
                          <a:spcPts val="800"/>
                        </a:spcAft>
                      </a:pPr>
                      <a:r>
                        <a:rPr lang="fr-CA" sz="500">
                          <a:effectLst/>
                        </a:rPr>
                        <a:t>Saint-Stanislas</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rowSpan="4">
                  <a:txBody>
                    <a:bodyPr/>
                    <a:lstStyle/>
                    <a:p>
                      <a:pPr algn="just">
                        <a:lnSpc>
                          <a:spcPct val="105000"/>
                        </a:lnSpc>
                        <a:spcAft>
                          <a:spcPts val="800"/>
                        </a:spcAft>
                      </a:pPr>
                      <a:r>
                        <a:rPr lang="fr-CA" sz="500">
                          <a:effectLst/>
                        </a:rPr>
                        <a:t>Secteur #1</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Élevé</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982198160"/>
                  </a:ext>
                </a:extLst>
              </a:tr>
              <a:tr h="18340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bactériologique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Élevé</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674427786"/>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Élevé</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884329851"/>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507824044"/>
                  </a:ext>
                </a:extLst>
              </a:tr>
              <a:tr h="89659">
                <a:tc vMerge="1">
                  <a:txBody>
                    <a:bodyPr/>
                    <a:lstStyle/>
                    <a:p>
                      <a:endParaRPr lang="fr-CA"/>
                    </a:p>
                  </a:txBody>
                  <a:tcPr/>
                </a:tc>
                <a:tc rowSpan="4">
                  <a:txBody>
                    <a:bodyPr/>
                    <a:lstStyle/>
                    <a:p>
                      <a:pPr algn="just">
                        <a:lnSpc>
                          <a:spcPct val="105000"/>
                        </a:lnSpc>
                        <a:spcAft>
                          <a:spcPts val="800"/>
                        </a:spcAft>
                      </a:pPr>
                      <a:r>
                        <a:rPr lang="fr-CA" sz="500">
                          <a:effectLst/>
                        </a:rPr>
                        <a:t>P-2</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123273733"/>
                  </a:ext>
                </a:extLst>
              </a:tr>
              <a:tr h="18340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bactériologique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Élevé</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193784840"/>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Élevé</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460447982"/>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Élevé</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193251235"/>
                  </a:ext>
                </a:extLst>
              </a:tr>
              <a:tr h="89659">
                <a:tc rowSpan="4">
                  <a:txBody>
                    <a:bodyPr/>
                    <a:lstStyle/>
                    <a:p>
                      <a:pPr algn="just">
                        <a:lnSpc>
                          <a:spcPct val="105000"/>
                        </a:lnSpc>
                        <a:spcAft>
                          <a:spcPts val="800"/>
                        </a:spcAft>
                      </a:pPr>
                      <a:r>
                        <a:rPr lang="fr-CA" sz="500">
                          <a:effectLst/>
                        </a:rPr>
                        <a:t>Saint-Prosper-de-Champlain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rowSpan="4">
                  <a:txBody>
                    <a:bodyPr/>
                    <a:lstStyle/>
                    <a:p>
                      <a:pPr algn="just">
                        <a:lnSpc>
                          <a:spcPct val="105000"/>
                        </a:lnSpc>
                        <a:spcAft>
                          <a:spcPts val="800"/>
                        </a:spcAft>
                      </a:pPr>
                      <a:r>
                        <a:rPr lang="fr-CA" sz="500">
                          <a:effectLst/>
                        </a:rPr>
                        <a:t>P-1B et P-2</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293084172"/>
                  </a:ext>
                </a:extLst>
              </a:tr>
              <a:tr h="18340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dirty="0">
                          <a:effectLst/>
                        </a:rPr>
                        <a:t>Intermédiaire bactériologique</a:t>
                      </a:r>
                      <a:endParaRPr lang="fr-CA" sz="500" dirty="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52575145"/>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304398079"/>
                  </a:ext>
                </a:extLst>
              </a:tr>
              <a:tr h="8965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dirty="0">
                          <a:effectLst/>
                        </a:rPr>
                        <a:t>Moyen</a:t>
                      </a:r>
                      <a:endParaRPr lang="fr-CA" sz="500" dirty="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83290221"/>
                  </a:ext>
                </a:extLst>
              </a:tr>
            </a:tbl>
          </a:graphicData>
        </a:graphic>
      </p:graphicFrame>
      <p:sp>
        <p:nvSpPr>
          <p:cNvPr id="5" name="Titre 1">
            <a:extLst>
              <a:ext uri="{FF2B5EF4-FFF2-40B4-BE49-F238E27FC236}">
                <a16:creationId xmlns:a16="http://schemas.microsoft.com/office/drawing/2014/main" id="{2E7C493D-3BAE-4199-B15D-C9E6BE575E1D}"/>
              </a:ext>
            </a:extLst>
          </p:cNvPr>
          <p:cNvSpPr txBox="1">
            <a:spLocks/>
          </p:cNvSpPr>
          <p:nvPr>
            <p:custDataLst>
              <p:tags r:id="rId2"/>
            </p:custDataLst>
          </p:nvPr>
        </p:nvSpPr>
        <p:spPr bwMode="black">
          <a:xfrm>
            <a:off x="3717729" y="539086"/>
            <a:ext cx="7729728" cy="667307"/>
          </a:xfrm>
          <a:prstGeom prst="rect">
            <a:avLst/>
          </a:prstGeom>
          <a:noFill/>
          <a:ln w="31750" cap="sq">
            <a:noFill/>
            <a:miter lim="800000"/>
          </a:ln>
        </p:spPr>
        <p:txBody>
          <a:bodyPr vert="horz" lIns="182880" tIns="182880" rIns="182880" bIns="182880" rtlCol="0" anchor="ctr">
            <a:normAutofit fontScale="9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fr-CA" dirty="0"/>
              <a:t>Article 6</a:t>
            </a:r>
          </a:p>
        </p:txBody>
      </p:sp>
      <p:sp>
        <p:nvSpPr>
          <p:cNvPr id="6" name="Titre 1">
            <a:extLst>
              <a:ext uri="{FF2B5EF4-FFF2-40B4-BE49-F238E27FC236}">
                <a16:creationId xmlns:a16="http://schemas.microsoft.com/office/drawing/2014/main" id="{1E3B3CF8-5655-422F-B1BB-D99262821C02}"/>
              </a:ext>
            </a:extLst>
          </p:cNvPr>
          <p:cNvSpPr txBox="1">
            <a:spLocks/>
          </p:cNvSpPr>
          <p:nvPr>
            <p:custDataLst>
              <p:tags r:id="rId3"/>
            </p:custDataLst>
          </p:nvPr>
        </p:nvSpPr>
        <p:spPr bwMode="black">
          <a:xfrm>
            <a:off x="3667630" y="1206393"/>
            <a:ext cx="7729728" cy="844294"/>
          </a:xfrm>
          <a:prstGeom prst="rect">
            <a:avLst/>
          </a:prstGeom>
          <a:noFill/>
          <a:ln w="31750" cap="sq">
            <a:noFill/>
            <a:miter lim="800000"/>
          </a:ln>
        </p:spPr>
        <p:txBody>
          <a:bodyPr vert="horz" lIns="182880" tIns="182880" rIns="182880" bIns="182880" rtlCol="0" anchor="ctr">
            <a:normAutofit fontScale="825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fr-CA" sz="1800" dirty="0"/>
              <a:t>Indice de vulnérabilité des aires de protection des ouvrages de captage des eaux souterraines</a:t>
            </a:r>
          </a:p>
        </p:txBody>
      </p:sp>
      <p:graphicFrame>
        <p:nvGraphicFramePr>
          <p:cNvPr id="11" name="Espace réservé du contenu 10">
            <a:extLst>
              <a:ext uri="{FF2B5EF4-FFF2-40B4-BE49-F238E27FC236}">
                <a16:creationId xmlns:a16="http://schemas.microsoft.com/office/drawing/2014/main" id="{8D584719-C6A8-4D10-B4AA-45C5807E5043}"/>
              </a:ext>
            </a:extLst>
          </p:cNvPr>
          <p:cNvGraphicFramePr>
            <a:graphicFrameLocks noGrp="1"/>
          </p:cNvGraphicFramePr>
          <p:nvPr>
            <p:ph sz="half" idx="1"/>
            <p:custDataLst>
              <p:tags r:id="rId4"/>
            </p:custDataLst>
            <p:extLst>
              <p:ext uri="{D42A27DB-BD31-4B8C-83A1-F6EECF244321}">
                <p14:modId xmlns:p14="http://schemas.microsoft.com/office/powerpoint/2010/main" val="299174989"/>
              </p:ext>
            </p:extLst>
          </p:nvPr>
        </p:nvGraphicFramePr>
        <p:xfrm>
          <a:off x="3855448" y="2199410"/>
          <a:ext cx="3404983" cy="3668732"/>
        </p:xfrm>
        <a:graphic>
          <a:graphicData uri="http://schemas.openxmlformats.org/drawingml/2006/table">
            <a:tbl>
              <a:tblPr firstRow="1" firstCol="1" bandRow="1">
                <a:tableStyleId>{F5AB1C69-6EDB-4FF4-983F-18BD219EF322}</a:tableStyleId>
              </a:tblPr>
              <a:tblGrid>
                <a:gridCol w="971782">
                  <a:extLst>
                    <a:ext uri="{9D8B030D-6E8A-4147-A177-3AD203B41FA5}">
                      <a16:colId xmlns:a16="http://schemas.microsoft.com/office/drawing/2014/main" val="3696733515"/>
                    </a:ext>
                  </a:extLst>
                </a:gridCol>
                <a:gridCol w="929029">
                  <a:extLst>
                    <a:ext uri="{9D8B030D-6E8A-4147-A177-3AD203B41FA5}">
                      <a16:colId xmlns:a16="http://schemas.microsoft.com/office/drawing/2014/main" val="1091632233"/>
                    </a:ext>
                  </a:extLst>
                </a:gridCol>
                <a:gridCol w="929029">
                  <a:extLst>
                    <a:ext uri="{9D8B030D-6E8A-4147-A177-3AD203B41FA5}">
                      <a16:colId xmlns:a16="http://schemas.microsoft.com/office/drawing/2014/main" val="2542560818"/>
                    </a:ext>
                  </a:extLst>
                </a:gridCol>
                <a:gridCol w="575143">
                  <a:extLst>
                    <a:ext uri="{9D8B030D-6E8A-4147-A177-3AD203B41FA5}">
                      <a16:colId xmlns:a16="http://schemas.microsoft.com/office/drawing/2014/main" val="1393007981"/>
                    </a:ext>
                  </a:extLst>
                </a:gridCol>
              </a:tblGrid>
              <a:tr h="87322">
                <a:tc>
                  <a:txBody>
                    <a:bodyPr/>
                    <a:lstStyle/>
                    <a:p>
                      <a:pPr algn="just">
                        <a:lnSpc>
                          <a:spcPct val="105000"/>
                        </a:lnSpc>
                        <a:spcAft>
                          <a:spcPts val="800"/>
                        </a:spcAft>
                      </a:pPr>
                      <a:r>
                        <a:rPr lang="fr-CA" sz="500">
                          <a:effectLst/>
                        </a:rPr>
                        <a:t>Municipalité</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Puit</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Aire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Indice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2136373"/>
                  </a:ext>
                </a:extLst>
              </a:tr>
              <a:tr h="87322">
                <a:tc rowSpan="4">
                  <a:txBody>
                    <a:bodyPr/>
                    <a:lstStyle/>
                    <a:p>
                      <a:pPr algn="just">
                        <a:lnSpc>
                          <a:spcPct val="105000"/>
                        </a:lnSpc>
                        <a:spcAft>
                          <a:spcPts val="800"/>
                        </a:spcAft>
                      </a:pPr>
                      <a:r>
                        <a:rPr lang="fr-CA" sz="500">
                          <a:effectLst/>
                        </a:rPr>
                        <a:t>Batiscan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rowSpan="4">
                  <a:txBody>
                    <a:bodyPr/>
                    <a:lstStyle/>
                    <a:p>
                      <a:pPr algn="just">
                        <a:lnSpc>
                          <a:spcPct val="105000"/>
                        </a:lnSpc>
                        <a:spcAft>
                          <a:spcPts val="800"/>
                        </a:spcAft>
                      </a:pPr>
                      <a:r>
                        <a:rPr lang="fr-CA" sz="500">
                          <a:effectLst/>
                        </a:rPr>
                        <a:t>NP-1 et NP-2</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73380587"/>
                  </a:ext>
                </a:extLst>
              </a:tr>
              <a:tr h="17862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dirty="0">
                          <a:effectLst/>
                        </a:rPr>
                        <a:t>Intermédiaire bactériologique</a:t>
                      </a:r>
                      <a:endParaRPr lang="fr-CA" sz="500" dirty="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726452930"/>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0471040"/>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496462773"/>
                  </a:ext>
                </a:extLst>
              </a:tr>
              <a:tr h="87322">
                <a:tc rowSpan="8">
                  <a:txBody>
                    <a:bodyPr/>
                    <a:lstStyle/>
                    <a:p>
                      <a:pPr algn="just">
                        <a:lnSpc>
                          <a:spcPct val="105000"/>
                        </a:lnSpc>
                        <a:spcAft>
                          <a:spcPts val="800"/>
                        </a:spcAft>
                      </a:pPr>
                      <a:r>
                        <a:rPr lang="fr-CA" sz="500">
                          <a:effectLst/>
                        </a:rPr>
                        <a:t>Champlain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rowSpan="4">
                  <a:txBody>
                    <a:bodyPr/>
                    <a:lstStyle/>
                    <a:p>
                      <a:pPr algn="just">
                        <a:lnSpc>
                          <a:spcPct val="105000"/>
                        </a:lnSpc>
                        <a:spcAft>
                          <a:spcPts val="800"/>
                        </a:spcAft>
                      </a:pPr>
                      <a:r>
                        <a:rPr lang="fr-CA" sz="500">
                          <a:effectLst/>
                        </a:rPr>
                        <a:t>P-1 et P-2</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826324609"/>
                  </a:ext>
                </a:extLst>
              </a:tr>
              <a:tr h="17862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bactériologique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241264891"/>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797336471"/>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4120824972"/>
                  </a:ext>
                </a:extLst>
              </a:tr>
              <a:tr h="87322">
                <a:tc vMerge="1">
                  <a:txBody>
                    <a:bodyPr/>
                    <a:lstStyle/>
                    <a:p>
                      <a:endParaRPr lang="fr-CA"/>
                    </a:p>
                  </a:txBody>
                  <a:tcPr/>
                </a:tc>
                <a:tc rowSpan="4">
                  <a:txBody>
                    <a:bodyPr/>
                    <a:lstStyle/>
                    <a:p>
                      <a:pPr algn="just">
                        <a:lnSpc>
                          <a:spcPct val="105000"/>
                        </a:lnSpc>
                        <a:spcAft>
                          <a:spcPts val="800"/>
                        </a:spcAft>
                      </a:pPr>
                      <a:r>
                        <a:rPr lang="fr-CA" sz="500">
                          <a:effectLst/>
                        </a:rPr>
                        <a:t>PE-1. PE-3 et PE-4</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Élevé</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954452700"/>
                  </a:ext>
                </a:extLst>
              </a:tr>
              <a:tr h="17862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bactériologique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Élevé</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637208870"/>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Élevé</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504613215"/>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Élevé</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591542978"/>
                  </a:ext>
                </a:extLst>
              </a:tr>
              <a:tr h="87322">
                <a:tc rowSpan="8">
                  <a:txBody>
                    <a:bodyPr/>
                    <a:lstStyle/>
                    <a:p>
                      <a:pPr algn="just">
                        <a:lnSpc>
                          <a:spcPct val="105000"/>
                        </a:lnSpc>
                        <a:spcAft>
                          <a:spcPts val="800"/>
                        </a:spcAft>
                      </a:pPr>
                      <a:r>
                        <a:rPr lang="fr-CA" sz="500" dirty="0">
                          <a:effectLst/>
                        </a:rPr>
                        <a:t>Notre-Dame-du-Mont-Carmel</a:t>
                      </a:r>
                      <a:endParaRPr lang="fr-CA" sz="500" dirty="0">
                        <a:effectLst/>
                        <a:latin typeface="Overpass Light"/>
                        <a:ea typeface="Calibri" panose="020F0502020204030204" pitchFamily="34" charset="0"/>
                        <a:cs typeface="Times New Roman" panose="02020603050405020304" pitchFamily="18" charset="0"/>
                      </a:endParaRPr>
                    </a:p>
                  </a:txBody>
                  <a:tcPr marL="30468" marR="30468" marT="0" marB="0"/>
                </a:tc>
                <a:tc rowSpan="4">
                  <a:txBody>
                    <a:bodyPr/>
                    <a:lstStyle/>
                    <a:p>
                      <a:pPr algn="just">
                        <a:lnSpc>
                          <a:spcPct val="105000"/>
                        </a:lnSpc>
                        <a:spcAft>
                          <a:spcPts val="800"/>
                        </a:spcAft>
                      </a:pPr>
                      <a:r>
                        <a:rPr lang="fr-CA" sz="500" dirty="0">
                          <a:effectLst/>
                        </a:rPr>
                        <a:t>Bélisle 1 et Bélisle 2</a:t>
                      </a:r>
                      <a:endParaRPr lang="fr-CA" sz="500" dirty="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71340790"/>
                  </a:ext>
                </a:extLst>
              </a:tr>
              <a:tr h="17862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bactériologique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265533872"/>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402680939"/>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Élevé</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272108396"/>
                  </a:ext>
                </a:extLst>
              </a:tr>
              <a:tr h="87322">
                <a:tc vMerge="1">
                  <a:txBody>
                    <a:bodyPr/>
                    <a:lstStyle/>
                    <a:p>
                      <a:endParaRPr lang="fr-CA"/>
                    </a:p>
                  </a:txBody>
                  <a:tcPr/>
                </a:tc>
                <a:tc rowSpan="4">
                  <a:txBody>
                    <a:bodyPr/>
                    <a:lstStyle/>
                    <a:p>
                      <a:pPr algn="just">
                        <a:lnSpc>
                          <a:spcPct val="105000"/>
                        </a:lnSpc>
                        <a:spcAft>
                          <a:spcPts val="800"/>
                        </a:spcAft>
                      </a:pPr>
                      <a:r>
                        <a:rPr lang="fr-CA" sz="500">
                          <a:effectLst/>
                        </a:rPr>
                        <a:t>P-1, P-2 et P-3</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543681228"/>
                  </a:ext>
                </a:extLst>
              </a:tr>
              <a:tr h="17862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bactériologique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452882222"/>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4050977630"/>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995465980"/>
                  </a:ext>
                </a:extLst>
              </a:tr>
              <a:tr h="87322">
                <a:tc rowSpan="4">
                  <a:txBody>
                    <a:bodyPr/>
                    <a:lstStyle/>
                    <a:p>
                      <a:pPr algn="just">
                        <a:lnSpc>
                          <a:spcPct val="105000"/>
                        </a:lnSpc>
                        <a:spcAft>
                          <a:spcPts val="800"/>
                        </a:spcAft>
                      </a:pPr>
                      <a:r>
                        <a:rPr lang="fr-CA" sz="500">
                          <a:effectLst/>
                        </a:rPr>
                        <a:t>Sainte-Anne-de-la-Pérade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rowSpan="4">
                  <a:txBody>
                    <a:bodyPr/>
                    <a:lstStyle/>
                    <a:p>
                      <a:pPr algn="just">
                        <a:lnSpc>
                          <a:spcPct val="105000"/>
                        </a:lnSpc>
                        <a:spcAft>
                          <a:spcPts val="800"/>
                        </a:spcAft>
                      </a:pPr>
                      <a:r>
                        <a:rPr lang="fr-CA" sz="500">
                          <a:effectLst/>
                        </a:rPr>
                        <a:t>X0010643</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dirty="0">
                          <a:effectLst/>
                        </a:rPr>
                        <a:t>Immédiate</a:t>
                      </a:r>
                      <a:endParaRPr lang="fr-CA" sz="500" dirty="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888110727"/>
                  </a:ext>
                </a:extLst>
              </a:tr>
              <a:tr h="17862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bactériologique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653212790"/>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605511890"/>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Moyen</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097435033"/>
                  </a:ext>
                </a:extLst>
              </a:tr>
              <a:tr h="87322">
                <a:tc rowSpan="8">
                  <a:txBody>
                    <a:bodyPr/>
                    <a:lstStyle/>
                    <a:p>
                      <a:pPr algn="just">
                        <a:lnSpc>
                          <a:spcPct val="105000"/>
                        </a:lnSpc>
                        <a:spcAft>
                          <a:spcPts val="800"/>
                        </a:spcAft>
                      </a:pPr>
                      <a:r>
                        <a:rPr lang="fr-CA" sz="500" dirty="0">
                          <a:effectLst/>
                        </a:rPr>
                        <a:t>Sainte-Geneviève-de-Batiscan</a:t>
                      </a:r>
                      <a:endParaRPr lang="fr-CA" sz="500" dirty="0">
                        <a:effectLst/>
                        <a:latin typeface="Overpass Light"/>
                        <a:ea typeface="Calibri" panose="020F0502020204030204" pitchFamily="34" charset="0"/>
                        <a:cs typeface="Times New Roman" panose="02020603050405020304" pitchFamily="18" charset="0"/>
                      </a:endParaRPr>
                    </a:p>
                  </a:txBody>
                  <a:tcPr marL="30468" marR="30468" marT="0" marB="0"/>
                </a:tc>
                <a:tc rowSpan="4">
                  <a:txBody>
                    <a:bodyPr/>
                    <a:lstStyle/>
                    <a:p>
                      <a:pPr algn="just">
                        <a:lnSpc>
                          <a:spcPct val="105000"/>
                        </a:lnSpc>
                        <a:spcAft>
                          <a:spcPts val="800"/>
                        </a:spcAft>
                      </a:pPr>
                      <a:r>
                        <a:rPr lang="fr-CA" sz="500">
                          <a:effectLst/>
                        </a:rPr>
                        <a:t>P-1</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2567709656"/>
                  </a:ext>
                </a:extLst>
              </a:tr>
              <a:tr h="17862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bactériologique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504494274"/>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134501877"/>
                  </a:ext>
                </a:extLst>
              </a:tr>
              <a:tr h="14397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560912924"/>
                  </a:ext>
                </a:extLst>
              </a:tr>
              <a:tr h="87322">
                <a:tc vMerge="1">
                  <a:txBody>
                    <a:bodyPr/>
                    <a:lstStyle/>
                    <a:p>
                      <a:endParaRPr lang="fr-CA"/>
                    </a:p>
                  </a:txBody>
                  <a:tcPr/>
                </a:tc>
                <a:tc rowSpan="4">
                  <a:txBody>
                    <a:bodyPr/>
                    <a:lstStyle/>
                    <a:p>
                      <a:pPr algn="just">
                        <a:lnSpc>
                          <a:spcPct val="105000"/>
                        </a:lnSpc>
                        <a:spcAft>
                          <a:spcPts val="800"/>
                        </a:spcAft>
                      </a:pPr>
                      <a:r>
                        <a:rPr lang="fr-CA" sz="500">
                          <a:effectLst/>
                        </a:rPr>
                        <a:t>P-3</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Immédiate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453327899"/>
                  </a:ext>
                </a:extLst>
              </a:tr>
              <a:tr h="178629">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bactériologique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3652809692"/>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Intermédiaire virologique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a:effectLst/>
                        </a:rPr>
                        <a:t>Faible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1628159897"/>
                  </a:ext>
                </a:extLst>
              </a:tr>
              <a:tr h="87322">
                <a:tc vMerge="1">
                  <a:txBody>
                    <a:bodyPr/>
                    <a:lstStyle/>
                    <a:p>
                      <a:endParaRPr lang="fr-CA"/>
                    </a:p>
                  </a:txBody>
                  <a:tcPr/>
                </a:tc>
                <a:tc vMerge="1">
                  <a:txBody>
                    <a:bodyPr/>
                    <a:lstStyle/>
                    <a:p>
                      <a:endParaRPr lang="fr-CA"/>
                    </a:p>
                  </a:txBody>
                  <a:tcPr/>
                </a:tc>
                <a:tc>
                  <a:txBody>
                    <a:bodyPr/>
                    <a:lstStyle/>
                    <a:p>
                      <a:pPr algn="just">
                        <a:lnSpc>
                          <a:spcPct val="105000"/>
                        </a:lnSpc>
                        <a:spcAft>
                          <a:spcPts val="800"/>
                        </a:spcAft>
                      </a:pPr>
                      <a:r>
                        <a:rPr lang="fr-CA" sz="500">
                          <a:effectLst/>
                        </a:rPr>
                        <a:t>Éloignée</a:t>
                      </a:r>
                      <a:endParaRPr lang="fr-CA" sz="500">
                        <a:effectLst/>
                        <a:latin typeface="Overpass Light"/>
                        <a:ea typeface="Calibri" panose="020F0502020204030204" pitchFamily="34" charset="0"/>
                        <a:cs typeface="Times New Roman" panose="02020603050405020304" pitchFamily="18" charset="0"/>
                      </a:endParaRPr>
                    </a:p>
                  </a:txBody>
                  <a:tcPr marL="30468" marR="30468" marT="0" marB="0"/>
                </a:tc>
                <a:tc>
                  <a:txBody>
                    <a:bodyPr/>
                    <a:lstStyle/>
                    <a:p>
                      <a:pPr algn="just">
                        <a:lnSpc>
                          <a:spcPct val="105000"/>
                        </a:lnSpc>
                        <a:spcAft>
                          <a:spcPts val="800"/>
                        </a:spcAft>
                      </a:pPr>
                      <a:r>
                        <a:rPr lang="fr-CA" sz="500" dirty="0">
                          <a:effectLst/>
                        </a:rPr>
                        <a:t>Faible</a:t>
                      </a:r>
                      <a:endParaRPr lang="fr-CA" sz="500" dirty="0">
                        <a:effectLst/>
                        <a:latin typeface="Overpass Light"/>
                        <a:ea typeface="Calibri" panose="020F0502020204030204" pitchFamily="34" charset="0"/>
                        <a:cs typeface="Times New Roman" panose="02020603050405020304" pitchFamily="18" charset="0"/>
                      </a:endParaRPr>
                    </a:p>
                  </a:txBody>
                  <a:tcPr marL="30468" marR="30468" marT="0" marB="0"/>
                </a:tc>
                <a:extLst>
                  <a:ext uri="{0D108BD9-81ED-4DB2-BD59-A6C34878D82A}">
                    <a16:rowId xmlns:a16="http://schemas.microsoft.com/office/drawing/2014/main" val="74927981"/>
                  </a:ext>
                </a:extLst>
              </a:tr>
            </a:tbl>
          </a:graphicData>
        </a:graphic>
      </p:graphicFrame>
    </p:spTree>
    <p:extLst>
      <p:ext uri="{BB962C8B-B14F-4D97-AF65-F5344CB8AC3E}">
        <p14:creationId xmlns:p14="http://schemas.microsoft.com/office/powerpoint/2010/main" val="159475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C4FE3DF-A228-4FC4-99F1-A6C7380EC5F5}"/>
              </a:ext>
            </a:extLst>
          </p:cNvPr>
          <p:cNvSpPr>
            <a:spLocks noGrp="1"/>
          </p:cNvSpPr>
          <p:nvPr>
            <p:ph type="title"/>
            <p:custDataLst>
              <p:tags r:id="rId1"/>
            </p:custDataLst>
          </p:nvPr>
        </p:nvSpPr>
        <p:spPr>
          <a:xfrm>
            <a:off x="3480178" y="1363162"/>
            <a:ext cx="8088743" cy="1645920"/>
          </a:xfrm>
        </p:spPr>
        <p:txBody>
          <a:bodyPr>
            <a:normAutofit fontScale="90000"/>
          </a:bodyPr>
          <a:lstStyle/>
          <a:p>
            <a:r>
              <a:rPr lang="fr-CA" dirty="0"/>
              <a:t>Volet dispositions relatives aux éoliennes</a:t>
            </a:r>
          </a:p>
        </p:txBody>
      </p:sp>
      <p:sp>
        <p:nvSpPr>
          <p:cNvPr id="7" name="Espace réservé du texte 2">
            <a:extLst>
              <a:ext uri="{FF2B5EF4-FFF2-40B4-BE49-F238E27FC236}">
                <a16:creationId xmlns:a16="http://schemas.microsoft.com/office/drawing/2014/main" id="{6D8716D7-B4B0-4039-BE05-70B895CD491F}"/>
              </a:ext>
            </a:extLst>
          </p:cNvPr>
          <p:cNvSpPr>
            <a:spLocks noGrp="1"/>
          </p:cNvSpPr>
          <p:nvPr>
            <p:ph type="body" idx="1"/>
            <p:custDataLst>
              <p:tags r:id="rId2"/>
            </p:custDataLst>
          </p:nvPr>
        </p:nvSpPr>
        <p:spPr>
          <a:xfrm>
            <a:off x="4256915" y="3429000"/>
            <a:ext cx="6801612" cy="1265082"/>
          </a:xfrm>
        </p:spPr>
        <p:txBody>
          <a:bodyPr/>
          <a:lstStyle/>
          <a:p>
            <a:r>
              <a:rPr lang="fr-CA" dirty="0"/>
              <a:t>Modification de l’article 7</a:t>
            </a:r>
          </a:p>
        </p:txBody>
      </p:sp>
    </p:spTree>
    <p:extLst>
      <p:ext uri="{BB962C8B-B14F-4D97-AF65-F5344CB8AC3E}">
        <p14:creationId xmlns:p14="http://schemas.microsoft.com/office/powerpoint/2010/main" val="3758691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CC765-BA4C-4B99-9FE4-64FADD12E531}"/>
              </a:ext>
            </a:extLst>
          </p:cNvPr>
          <p:cNvSpPr>
            <a:spLocks noGrp="1"/>
          </p:cNvSpPr>
          <p:nvPr>
            <p:ph type="title"/>
            <p:custDataLst>
              <p:tags r:id="rId1"/>
            </p:custDataLst>
          </p:nvPr>
        </p:nvSpPr>
        <p:spPr>
          <a:xfrm>
            <a:off x="3717729" y="531919"/>
            <a:ext cx="7729728" cy="667307"/>
          </a:xfrm>
        </p:spPr>
        <p:txBody>
          <a:bodyPr>
            <a:normAutofit fontScale="90000"/>
          </a:bodyPr>
          <a:lstStyle/>
          <a:p>
            <a:r>
              <a:rPr lang="fr-CA" dirty="0"/>
              <a:t>disposition 11.5 – Protection des habitations </a:t>
            </a:r>
          </a:p>
        </p:txBody>
      </p:sp>
      <p:sp>
        <p:nvSpPr>
          <p:cNvPr id="3" name="Espace réservé du contenu 2">
            <a:extLst>
              <a:ext uri="{FF2B5EF4-FFF2-40B4-BE49-F238E27FC236}">
                <a16:creationId xmlns:a16="http://schemas.microsoft.com/office/drawing/2014/main" id="{F049F6F0-4C11-42C4-9695-730B692853E3}"/>
              </a:ext>
            </a:extLst>
          </p:cNvPr>
          <p:cNvSpPr>
            <a:spLocks noGrp="1"/>
          </p:cNvSpPr>
          <p:nvPr>
            <p:ph idx="1"/>
            <p:custDataLst>
              <p:tags r:id="rId2"/>
            </p:custDataLst>
          </p:nvPr>
        </p:nvSpPr>
        <p:spPr>
          <a:xfrm>
            <a:off x="3717729" y="1632875"/>
            <a:ext cx="7729728" cy="4359552"/>
          </a:xfrm>
        </p:spPr>
        <p:txBody>
          <a:bodyPr>
            <a:normAutofit fontScale="92500" lnSpcReduction="20000"/>
          </a:bodyPr>
          <a:lstStyle/>
          <a:p>
            <a:pPr algn="just">
              <a:lnSpc>
                <a:spcPct val="105000"/>
              </a:lnSpc>
              <a:spcAft>
                <a:spcPts val="800"/>
              </a:spcAft>
            </a:pPr>
            <a:r>
              <a:rPr lang="fr-CA" sz="1800" strike="sngStrike" dirty="0">
                <a:solidFill>
                  <a:srgbClr val="FF0000"/>
                </a:solidFill>
                <a:effectLst/>
                <a:ea typeface="Calibri" panose="020F0502020204030204" pitchFamily="34" charset="0"/>
                <a:cs typeface="Times New Roman" panose="02020603050405020304" pitchFamily="18" charset="0"/>
              </a:rPr>
              <a:t>Toute éolienne doit être située à au moins 600 mètres de toute habitation.</a:t>
            </a:r>
            <a:endParaRPr lang="fr-CA" sz="1800" dirty="0">
              <a:effectLst/>
              <a:ea typeface="Calibri" panose="020F0502020204030204" pitchFamily="34" charset="0"/>
              <a:cs typeface="Times New Roman" panose="02020603050405020304" pitchFamily="18" charset="0"/>
            </a:endParaRPr>
          </a:p>
          <a:p>
            <a:pPr algn="just"/>
            <a:r>
              <a:rPr kumimoji="0" lang="fr-CA" sz="1800" b="0" i="0" u="none" strike="noStrike" kern="0" cap="none" spc="0" normalizeH="0" baseline="0" noProof="0" dirty="0">
                <a:ln>
                  <a:noFill/>
                </a:ln>
                <a:solidFill>
                  <a:srgbClr val="000000"/>
                </a:solidFill>
                <a:effectLst/>
                <a:highlight>
                  <a:srgbClr val="E9AF7E"/>
                </a:highlight>
                <a:uLnTx/>
                <a:uFillTx/>
                <a:ea typeface="Calibri" panose="020F0502020204030204" pitchFamily="34" charset="0"/>
                <a:cs typeface="Times New Roman" panose="02020603050405020304" pitchFamily="18" charset="0"/>
              </a:rPr>
              <a:t>Toute éolienne générant une production d’énergie électrique de 2 mégawatts (MW) et moins doit respecter une distance minimale de 600 mètres de toute habitation. Pour chaque kilowatt (KW) additionnel, une distance de 0,05 mètre sera ajouté</a:t>
            </a:r>
            <a:r>
              <a:rPr lang="fr-CA" kern="0" dirty="0">
                <a:solidFill>
                  <a:srgbClr val="000000"/>
                </a:solidFill>
                <a:highlight>
                  <a:srgbClr val="E9AF7E"/>
                </a:highlight>
                <a:ea typeface="Calibri" panose="020F0502020204030204" pitchFamily="34" charset="0"/>
                <a:cs typeface="Times New Roman" panose="02020603050405020304" pitchFamily="18" charset="0"/>
              </a:rPr>
              <a:t>e</a:t>
            </a:r>
            <a:r>
              <a:rPr kumimoji="0" lang="fr-CA" sz="1800" b="0" i="0" u="none" strike="noStrike" kern="0" cap="none" spc="0" normalizeH="0" baseline="0" noProof="0" dirty="0">
                <a:ln>
                  <a:noFill/>
                </a:ln>
                <a:solidFill>
                  <a:srgbClr val="000000"/>
                </a:solidFill>
                <a:effectLst/>
                <a:highlight>
                  <a:srgbClr val="E9AF7E"/>
                </a:highlight>
                <a:uLnTx/>
                <a:uFillTx/>
                <a:ea typeface="Calibri" panose="020F0502020204030204" pitchFamily="34" charset="0"/>
                <a:cs typeface="Times New Roman" panose="02020603050405020304" pitchFamily="18" charset="0"/>
              </a:rPr>
              <a:t> à la distance minimale de 600 mètres. </a:t>
            </a:r>
          </a:p>
          <a:p>
            <a:pPr marL="0" indent="0" algn="just">
              <a:buNone/>
            </a:pPr>
            <a:r>
              <a:rPr lang="fr-CA" sz="1800" dirty="0">
                <a:solidFill>
                  <a:srgbClr val="000000"/>
                </a:solidFill>
                <a:effectLst/>
                <a:ea typeface="Calibri" panose="020F0502020204030204" pitchFamily="34" charset="0"/>
                <a:cs typeface="Times New Roman" panose="02020603050405020304" pitchFamily="18" charset="0"/>
              </a:rPr>
              <a:t> </a:t>
            </a:r>
            <a:endParaRPr lang="fr-CA" sz="1800" dirty="0">
              <a:solidFill>
                <a:srgbClr val="000000"/>
              </a:solidFill>
              <a:effectLst/>
              <a:ea typeface="Calibri" panose="020F0502020204030204" pitchFamily="34" charset="0"/>
            </a:endParaRPr>
          </a:p>
          <a:p>
            <a:pPr algn="just"/>
            <a:r>
              <a:rPr lang="fr-CA" sz="1800" dirty="0">
                <a:solidFill>
                  <a:srgbClr val="000000"/>
                </a:solidFill>
                <a:effectLst/>
                <a:ea typeface="Calibri" panose="020F0502020204030204" pitchFamily="34" charset="0"/>
                <a:cs typeface="Times New Roman" panose="02020603050405020304" pitchFamily="18" charset="0"/>
              </a:rPr>
              <a:t>Toutefois, lorsque jumelée à un groupe électrogène diesel, toute éolienne doit être située à au moins 1,5 kilomètre de toute habitation. </a:t>
            </a:r>
          </a:p>
          <a:p>
            <a:pPr marL="0" indent="0" algn="just">
              <a:buNone/>
            </a:pPr>
            <a:endParaRPr lang="fr-CA" dirty="0">
              <a:solidFill>
                <a:srgbClr val="000000"/>
              </a:solidFill>
              <a:ea typeface="Calibri" panose="020F0502020204030204" pitchFamily="34" charset="0"/>
            </a:endParaRPr>
          </a:p>
          <a:p>
            <a:pPr algn="just"/>
            <a:r>
              <a:rPr lang="fr-CA" sz="1800" dirty="0">
                <a:solidFill>
                  <a:srgbClr val="000000"/>
                </a:solidFill>
                <a:effectLst/>
                <a:ea typeface="Calibri" panose="020F0502020204030204" pitchFamily="34" charset="0"/>
                <a:cs typeface="Times New Roman" panose="02020603050405020304" pitchFamily="18" charset="0"/>
              </a:rPr>
              <a:t>Toute nouvelle habitation ne peut s’implanter à moins de 600 mètres d’une éolienne. L’agrandissement ou </a:t>
            </a:r>
            <a:r>
              <a:rPr kumimoji="0" lang="fr-CA" sz="1800" b="0" i="0" u="none" strike="noStrike" kern="0" cap="none" spc="0" normalizeH="0" baseline="0" noProof="0" dirty="0">
                <a:ln>
                  <a:noFill/>
                </a:ln>
                <a:solidFill>
                  <a:srgbClr val="000000"/>
                </a:solidFill>
                <a:effectLst/>
                <a:highlight>
                  <a:srgbClr val="E9AF7E"/>
                </a:highlight>
                <a:uLnTx/>
                <a:uFillTx/>
                <a:ea typeface="Calibri" panose="020F0502020204030204" pitchFamily="34" charset="0"/>
                <a:cs typeface="Times New Roman" panose="02020603050405020304" pitchFamily="18" charset="0"/>
              </a:rPr>
              <a:t>le déplacement</a:t>
            </a:r>
            <a:r>
              <a:rPr kumimoji="0" lang="fr-CA"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 </a:t>
            </a:r>
            <a:r>
              <a:rPr lang="fr-CA" sz="1800" dirty="0">
                <a:solidFill>
                  <a:srgbClr val="000000"/>
                </a:solidFill>
                <a:effectLst/>
                <a:ea typeface="Calibri" panose="020F0502020204030204" pitchFamily="34" charset="0"/>
                <a:cs typeface="Times New Roman" panose="02020603050405020304" pitchFamily="18" charset="0"/>
              </a:rPr>
              <a:t>d’une habitation existante n’est pas permis à moins de 550 mètres d’une éolienne. </a:t>
            </a:r>
            <a:endParaRPr lang="fr-CA" sz="1800" dirty="0">
              <a:solidFill>
                <a:srgbClr val="000000"/>
              </a:solidFill>
              <a:effectLst/>
              <a:ea typeface="Calibri" panose="020F0502020204030204" pitchFamily="34" charset="0"/>
            </a:endParaRPr>
          </a:p>
          <a:p>
            <a:endParaRPr lang="fr-CA" dirty="0">
              <a:solidFill>
                <a:srgbClr val="FF0000"/>
              </a:solidFill>
            </a:endParaRPr>
          </a:p>
        </p:txBody>
      </p:sp>
    </p:spTree>
    <p:extLst>
      <p:ext uri="{BB962C8B-B14F-4D97-AF65-F5344CB8AC3E}">
        <p14:creationId xmlns:p14="http://schemas.microsoft.com/office/powerpoint/2010/main" val="3781110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CC765-BA4C-4B99-9FE4-64FADD12E531}"/>
              </a:ext>
            </a:extLst>
          </p:cNvPr>
          <p:cNvSpPr>
            <a:spLocks noGrp="1"/>
          </p:cNvSpPr>
          <p:nvPr>
            <p:ph type="title"/>
            <p:custDataLst>
              <p:tags r:id="rId1"/>
            </p:custDataLst>
          </p:nvPr>
        </p:nvSpPr>
        <p:spPr>
          <a:xfrm>
            <a:off x="3717729" y="428592"/>
            <a:ext cx="7729728" cy="667307"/>
          </a:xfrm>
        </p:spPr>
        <p:txBody>
          <a:bodyPr>
            <a:normAutofit fontScale="90000"/>
          </a:bodyPr>
          <a:lstStyle/>
          <a:p>
            <a:r>
              <a:rPr lang="fr-CA" dirty="0"/>
              <a:t>disposition 11.7 – Protection des Bâtiments d’élevage </a:t>
            </a:r>
          </a:p>
        </p:txBody>
      </p:sp>
      <p:sp>
        <p:nvSpPr>
          <p:cNvPr id="3" name="Espace réservé du contenu 2">
            <a:extLst>
              <a:ext uri="{FF2B5EF4-FFF2-40B4-BE49-F238E27FC236}">
                <a16:creationId xmlns:a16="http://schemas.microsoft.com/office/drawing/2014/main" id="{F049F6F0-4C11-42C4-9695-730B692853E3}"/>
              </a:ext>
            </a:extLst>
          </p:cNvPr>
          <p:cNvSpPr>
            <a:spLocks noGrp="1"/>
          </p:cNvSpPr>
          <p:nvPr>
            <p:ph idx="1"/>
            <p:custDataLst>
              <p:tags r:id="rId2"/>
            </p:custDataLst>
          </p:nvPr>
        </p:nvSpPr>
        <p:spPr>
          <a:xfrm>
            <a:off x="3717729" y="1561854"/>
            <a:ext cx="7729728" cy="4533900"/>
          </a:xfrm>
        </p:spPr>
        <p:txBody>
          <a:bodyPr>
            <a:normAutofit/>
          </a:bodyPr>
          <a:lstStyle/>
          <a:p>
            <a:pPr algn="just">
              <a:lnSpc>
                <a:spcPct val="105000"/>
              </a:lnSpc>
              <a:spcAft>
                <a:spcPts val="800"/>
              </a:spcAft>
            </a:pPr>
            <a:r>
              <a:rPr lang="fr-CA" sz="1800" strike="sngStrike" dirty="0">
                <a:solidFill>
                  <a:srgbClr val="FF0000"/>
                </a:solidFill>
                <a:effectLst/>
                <a:ea typeface="Calibri" panose="020F0502020204030204" pitchFamily="34" charset="0"/>
                <a:cs typeface="Times New Roman" panose="02020603050405020304" pitchFamily="18" charset="0"/>
              </a:rPr>
              <a:t>Toute éolienne doit être située à au moins 300 mètres de toute installation d’élevage, tel que défini à l’article 11.1 du présent règlement.</a:t>
            </a:r>
            <a:endParaRPr lang="fr-CA" sz="1800" dirty="0">
              <a:effectLst/>
              <a:ea typeface="Calibri" panose="020F0502020204030204" pitchFamily="34" charset="0"/>
              <a:cs typeface="Times New Roman" panose="02020603050405020304" pitchFamily="18" charset="0"/>
            </a:endParaRPr>
          </a:p>
          <a:p>
            <a:pPr algn="just"/>
            <a:r>
              <a:rPr kumimoji="0" lang="fr-CA" sz="1800" b="0" i="0" u="none" strike="noStrike" kern="0" cap="none" spc="0" normalizeH="0" baseline="0" noProof="0" dirty="0">
                <a:ln>
                  <a:noFill/>
                </a:ln>
                <a:solidFill>
                  <a:srgbClr val="000000"/>
                </a:solidFill>
                <a:effectLst/>
                <a:highlight>
                  <a:srgbClr val="E9AF7E"/>
                </a:highlight>
                <a:uLnTx/>
                <a:uFillTx/>
                <a:ea typeface="Calibri" panose="020F0502020204030204" pitchFamily="34" charset="0"/>
                <a:cs typeface="Times New Roman" panose="02020603050405020304" pitchFamily="18" charset="0"/>
              </a:rPr>
              <a:t>Toute éolienne générant une production d’énergie électrique de 2 mégawatts (MW) et moins doit respecter une distance minimale de 300 mètres de tout bâtiment d’élevage. Pour chaque kilowatt (KW) additionnel, une distance de 0,05 mètre sera ajoutée à la distance minimale de 300 mètres. </a:t>
            </a:r>
          </a:p>
          <a:p>
            <a:pPr marL="0" indent="0" algn="just">
              <a:buNone/>
            </a:pPr>
            <a:endParaRPr lang="fr-CA" sz="1800" dirty="0">
              <a:solidFill>
                <a:srgbClr val="000000"/>
              </a:solidFill>
              <a:effectLst/>
              <a:ea typeface="Calibri" panose="020F0502020204030204" pitchFamily="34" charset="0"/>
            </a:endParaRPr>
          </a:p>
          <a:p>
            <a:pPr algn="just">
              <a:lnSpc>
                <a:spcPct val="105000"/>
              </a:lnSpc>
              <a:spcAft>
                <a:spcPts val="800"/>
              </a:spcAft>
            </a:pPr>
            <a:r>
              <a:rPr lang="fr-CA" sz="1800" dirty="0">
                <a:effectLst/>
                <a:ea typeface="Calibri" panose="020F0502020204030204" pitchFamily="34" charset="0"/>
                <a:cs typeface="Times New Roman" panose="02020603050405020304" pitchFamily="18" charset="0"/>
              </a:rPr>
              <a:t>Tout nouveau bâtiment d’élevage ne pourra s’installer à moins de 300 mètres d’une éolienne. L’agrandissement d’un bâtiment d’élevage existant est toutefois permis.</a:t>
            </a:r>
          </a:p>
          <a:p>
            <a:endParaRPr lang="fr-CA" dirty="0">
              <a:solidFill>
                <a:srgbClr val="FF0000"/>
              </a:solidFill>
            </a:endParaRPr>
          </a:p>
        </p:txBody>
      </p:sp>
    </p:spTree>
    <p:extLst>
      <p:ext uri="{BB962C8B-B14F-4D97-AF65-F5344CB8AC3E}">
        <p14:creationId xmlns:p14="http://schemas.microsoft.com/office/powerpoint/2010/main" val="363888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CC765-BA4C-4B99-9FE4-64FADD12E531}"/>
              </a:ext>
            </a:extLst>
          </p:cNvPr>
          <p:cNvSpPr>
            <a:spLocks noGrp="1"/>
          </p:cNvSpPr>
          <p:nvPr>
            <p:ph type="title"/>
            <p:custDataLst>
              <p:tags r:id="rId1"/>
            </p:custDataLst>
          </p:nvPr>
        </p:nvSpPr>
        <p:spPr>
          <a:xfrm>
            <a:off x="3717729" y="531919"/>
            <a:ext cx="7729728" cy="667307"/>
          </a:xfrm>
        </p:spPr>
        <p:txBody>
          <a:bodyPr>
            <a:normAutofit fontScale="90000"/>
          </a:bodyPr>
          <a:lstStyle/>
          <a:p>
            <a:r>
              <a:rPr lang="fr-CA" dirty="0"/>
              <a:t>disposition 11.5 – Protection des habitations (suite)</a:t>
            </a:r>
          </a:p>
        </p:txBody>
      </p:sp>
      <p:graphicFrame>
        <p:nvGraphicFramePr>
          <p:cNvPr id="6" name="Tableau 6">
            <a:extLst>
              <a:ext uri="{FF2B5EF4-FFF2-40B4-BE49-F238E27FC236}">
                <a16:creationId xmlns:a16="http://schemas.microsoft.com/office/drawing/2014/main" id="{B81FDEA5-9676-4CB2-9DFB-5E74F2379EF3}"/>
              </a:ext>
            </a:extLst>
          </p:cNvPr>
          <p:cNvGraphicFramePr>
            <a:graphicFrameLocks noGrp="1"/>
          </p:cNvGraphicFramePr>
          <p:nvPr>
            <p:custDataLst>
              <p:tags r:id="rId2"/>
            </p:custDataLst>
            <p:extLst>
              <p:ext uri="{D42A27DB-BD31-4B8C-83A1-F6EECF244321}">
                <p14:modId xmlns:p14="http://schemas.microsoft.com/office/powerpoint/2010/main" val="2246252331"/>
              </p:ext>
            </p:extLst>
          </p:nvPr>
        </p:nvGraphicFramePr>
        <p:xfrm>
          <a:off x="4534593" y="2441934"/>
          <a:ext cx="6096000" cy="3139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95849593"/>
                    </a:ext>
                  </a:extLst>
                </a:gridCol>
                <a:gridCol w="2032000">
                  <a:extLst>
                    <a:ext uri="{9D8B030D-6E8A-4147-A177-3AD203B41FA5}">
                      <a16:colId xmlns:a16="http://schemas.microsoft.com/office/drawing/2014/main" val="1729940126"/>
                    </a:ext>
                  </a:extLst>
                </a:gridCol>
                <a:gridCol w="2032000">
                  <a:extLst>
                    <a:ext uri="{9D8B030D-6E8A-4147-A177-3AD203B41FA5}">
                      <a16:colId xmlns:a16="http://schemas.microsoft.com/office/drawing/2014/main" val="764617579"/>
                    </a:ext>
                  </a:extLst>
                </a:gridCol>
              </a:tblGrid>
              <a:tr h="396899">
                <a:tc>
                  <a:txBody>
                    <a:bodyPr/>
                    <a:lstStyle/>
                    <a:p>
                      <a:r>
                        <a:rPr lang="fr-CA" dirty="0"/>
                        <a:t>Puissance d’une éolienne</a:t>
                      </a:r>
                    </a:p>
                  </a:txBody>
                  <a:tcPr/>
                </a:tc>
                <a:tc>
                  <a:txBody>
                    <a:bodyPr/>
                    <a:lstStyle/>
                    <a:p>
                      <a:r>
                        <a:rPr lang="fr-CA" dirty="0"/>
                        <a:t>Habitation (en mètres)</a:t>
                      </a:r>
                    </a:p>
                  </a:txBody>
                  <a:tcPr/>
                </a:tc>
                <a:tc>
                  <a:txBody>
                    <a:bodyPr/>
                    <a:lstStyle/>
                    <a:p>
                      <a:r>
                        <a:rPr lang="fr-CA" dirty="0"/>
                        <a:t>Bâtiments d’élevage (en mètres)</a:t>
                      </a:r>
                    </a:p>
                  </a:txBody>
                  <a:tcPr/>
                </a:tc>
                <a:extLst>
                  <a:ext uri="{0D108BD9-81ED-4DB2-BD59-A6C34878D82A}">
                    <a16:rowId xmlns:a16="http://schemas.microsoft.com/office/drawing/2014/main" val="3613081193"/>
                  </a:ext>
                </a:extLst>
              </a:tr>
              <a:tr h="370840">
                <a:tc>
                  <a:txBody>
                    <a:bodyPr/>
                    <a:lstStyle/>
                    <a:p>
                      <a:r>
                        <a:rPr lang="fr-CA" dirty="0"/>
                        <a:t>2 </a:t>
                      </a:r>
                      <a:r>
                        <a:rPr lang="fr-CA" dirty="0" err="1"/>
                        <a:t>mw</a:t>
                      </a:r>
                      <a:endParaRPr lang="fr-CA" dirty="0"/>
                    </a:p>
                  </a:txBody>
                  <a:tcPr/>
                </a:tc>
                <a:tc>
                  <a:txBody>
                    <a:bodyPr/>
                    <a:lstStyle/>
                    <a:p>
                      <a:r>
                        <a:rPr lang="fr-CA" dirty="0"/>
                        <a:t>600</a:t>
                      </a:r>
                    </a:p>
                  </a:txBody>
                  <a:tcPr/>
                </a:tc>
                <a:tc>
                  <a:txBody>
                    <a:bodyPr/>
                    <a:lstStyle/>
                    <a:p>
                      <a:r>
                        <a:rPr lang="fr-CA" dirty="0"/>
                        <a:t>300</a:t>
                      </a:r>
                    </a:p>
                  </a:txBody>
                  <a:tcPr/>
                </a:tc>
                <a:extLst>
                  <a:ext uri="{0D108BD9-81ED-4DB2-BD59-A6C34878D82A}">
                    <a16:rowId xmlns:a16="http://schemas.microsoft.com/office/drawing/2014/main" val="3486982490"/>
                  </a:ext>
                </a:extLst>
              </a:tr>
              <a:tr h="370840">
                <a:tc>
                  <a:txBody>
                    <a:bodyPr/>
                    <a:lstStyle/>
                    <a:p>
                      <a:r>
                        <a:rPr lang="fr-CA" dirty="0"/>
                        <a:t>3 </a:t>
                      </a:r>
                      <a:r>
                        <a:rPr lang="fr-CA" dirty="0" err="1"/>
                        <a:t>mw</a:t>
                      </a:r>
                      <a:endParaRPr lang="fr-CA" dirty="0"/>
                    </a:p>
                  </a:txBody>
                  <a:tcPr/>
                </a:tc>
                <a:tc>
                  <a:txBody>
                    <a:bodyPr/>
                    <a:lstStyle/>
                    <a:p>
                      <a:r>
                        <a:rPr lang="fr-CA" dirty="0"/>
                        <a:t>650</a:t>
                      </a:r>
                    </a:p>
                  </a:txBody>
                  <a:tcPr/>
                </a:tc>
                <a:tc>
                  <a:txBody>
                    <a:bodyPr/>
                    <a:lstStyle/>
                    <a:p>
                      <a:r>
                        <a:rPr lang="fr-CA" dirty="0"/>
                        <a:t>350</a:t>
                      </a:r>
                    </a:p>
                  </a:txBody>
                  <a:tcPr/>
                </a:tc>
                <a:extLst>
                  <a:ext uri="{0D108BD9-81ED-4DB2-BD59-A6C34878D82A}">
                    <a16:rowId xmlns:a16="http://schemas.microsoft.com/office/drawing/2014/main" val="2997607998"/>
                  </a:ext>
                </a:extLst>
              </a:tr>
              <a:tr h="370840">
                <a:tc>
                  <a:txBody>
                    <a:bodyPr/>
                    <a:lstStyle/>
                    <a:p>
                      <a:r>
                        <a:rPr lang="fr-CA" dirty="0"/>
                        <a:t>4 </a:t>
                      </a:r>
                      <a:r>
                        <a:rPr lang="fr-CA" dirty="0" err="1"/>
                        <a:t>mw</a:t>
                      </a:r>
                      <a:endParaRPr lang="fr-CA" dirty="0"/>
                    </a:p>
                  </a:txBody>
                  <a:tcPr/>
                </a:tc>
                <a:tc>
                  <a:txBody>
                    <a:bodyPr/>
                    <a:lstStyle/>
                    <a:p>
                      <a:r>
                        <a:rPr lang="fr-CA" dirty="0"/>
                        <a:t>700</a:t>
                      </a:r>
                    </a:p>
                  </a:txBody>
                  <a:tcPr/>
                </a:tc>
                <a:tc>
                  <a:txBody>
                    <a:bodyPr/>
                    <a:lstStyle/>
                    <a:p>
                      <a:r>
                        <a:rPr lang="fr-CA" dirty="0"/>
                        <a:t>400</a:t>
                      </a:r>
                    </a:p>
                  </a:txBody>
                  <a:tcPr/>
                </a:tc>
                <a:extLst>
                  <a:ext uri="{0D108BD9-81ED-4DB2-BD59-A6C34878D82A}">
                    <a16:rowId xmlns:a16="http://schemas.microsoft.com/office/drawing/2014/main" val="133070134"/>
                  </a:ext>
                </a:extLst>
              </a:tr>
              <a:tr h="370840">
                <a:tc>
                  <a:txBody>
                    <a:bodyPr/>
                    <a:lstStyle/>
                    <a:p>
                      <a:r>
                        <a:rPr lang="fr-CA" dirty="0"/>
                        <a:t>5 </a:t>
                      </a:r>
                      <a:r>
                        <a:rPr lang="fr-CA" dirty="0" err="1"/>
                        <a:t>mw</a:t>
                      </a:r>
                      <a:endParaRPr lang="fr-CA" dirty="0"/>
                    </a:p>
                  </a:txBody>
                  <a:tcPr/>
                </a:tc>
                <a:tc>
                  <a:txBody>
                    <a:bodyPr/>
                    <a:lstStyle/>
                    <a:p>
                      <a:r>
                        <a:rPr lang="fr-CA" dirty="0"/>
                        <a:t>750</a:t>
                      </a:r>
                    </a:p>
                  </a:txBody>
                  <a:tcPr/>
                </a:tc>
                <a:tc>
                  <a:txBody>
                    <a:bodyPr/>
                    <a:lstStyle/>
                    <a:p>
                      <a:r>
                        <a:rPr lang="fr-CA" dirty="0"/>
                        <a:t>450</a:t>
                      </a:r>
                    </a:p>
                  </a:txBody>
                  <a:tcPr/>
                </a:tc>
                <a:extLst>
                  <a:ext uri="{0D108BD9-81ED-4DB2-BD59-A6C34878D82A}">
                    <a16:rowId xmlns:a16="http://schemas.microsoft.com/office/drawing/2014/main" val="1184327148"/>
                  </a:ext>
                </a:extLst>
              </a:tr>
              <a:tr h="370840">
                <a:tc>
                  <a:txBody>
                    <a:bodyPr/>
                    <a:lstStyle/>
                    <a:p>
                      <a:r>
                        <a:rPr lang="fr-CA" dirty="0"/>
                        <a:t>6 </a:t>
                      </a:r>
                      <a:r>
                        <a:rPr lang="fr-CA" dirty="0" err="1"/>
                        <a:t>mw</a:t>
                      </a:r>
                      <a:endParaRPr lang="fr-CA" dirty="0"/>
                    </a:p>
                  </a:txBody>
                  <a:tcPr/>
                </a:tc>
                <a:tc>
                  <a:txBody>
                    <a:bodyPr/>
                    <a:lstStyle/>
                    <a:p>
                      <a:r>
                        <a:rPr lang="fr-CA" dirty="0"/>
                        <a:t>800</a:t>
                      </a:r>
                    </a:p>
                  </a:txBody>
                  <a:tcPr/>
                </a:tc>
                <a:tc>
                  <a:txBody>
                    <a:bodyPr/>
                    <a:lstStyle/>
                    <a:p>
                      <a:r>
                        <a:rPr lang="fr-CA" dirty="0"/>
                        <a:t>500</a:t>
                      </a:r>
                    </a:p>
                  </a:txBody>
                  <a:tcPr/>
                </a:tc>
                <a:extLst>
                  <a:ext uri="{0D108BD9-81ED-4DB2-BD59-A6C34878D82A}">
                    <a16:rowId xmlns:a16="http://schemas.microsoft.com/office/drawing/2014/main" val="3333499862"/>
                  </a:ext>
                </a:extLst>
              </a:tr>
              <a:tr h="370840">
                <a:tc>
                  <a:txBody>
                    <a:bodyPr/>
                    <a:lstStyle/>
                    <a:p>
                      <a:r>
                        <a:rPr lang="fr-CA" dirty="0"/>
                        <a:t>7,2 </a:t>
                      </a:r>
                      <a:r>
                        <a:rPr lang="fr-CA" dirty="0" err="1"/>
                        <a:t>mw</a:t>
                      </a:r>
                      <a:endParaRPr lang="fr-CA" dirty="0"/>
                    </a:p>
                  </a:txBody>
                  <a:tcPr/>
                </a:tc>
                <a:tc>
                  <a:txBody>
                    <a:bodyPr/>
                    <a:lstStyle/>
                    <a:p>
                      <a:r>
                        <a:rPr lang="fr-CA" dirty="0"/>
                        <a:t>860</a:t>
                      </a:r>
                    </a:p>
                  </a:txBody>
                  <a:tcPr/>
                </a:tc>
                <a:tc>
                  <a:txBody>
                    <a:bodyPr/>
                    <a:lstStyle/>
                    <a:p>
                      <a:r>
                        <a:rPr lang="fr-CA" dirty="0"/>
                        <a:t>560</a:t>
                      </a:r>
                    </a:p>
                  </a:txBody>
                  <a:tcPr/>
                </a:tc>
                <a:extLst>
                  <a:ext uri="{0D108BD9-81ED-4DB2-BD59-A6C34878D82A}">
                    <a16:rowId xmlns:a16="http://schemas.microsoft.com/office/drawing/2014/main" val="4050276411"/>
                  </a:ext>
                </a:extLst>
              </a:tr>
            </a:tbl>
          </a:graphicData>
        </a:graphic>
      </p:graphicFrame>
      <p:sp>
        <p:nvSpPr>
          <p:cNvPr id="7" name="ZoneTexte 6">
            <a:extLst>
              <a:ext uri="{FF2B5EF4-FFF2-40B4-BE49-F238E27FC236}">
                <a16:creationId xmlns:a16="http://schemas.microsoft.com/office/drawing/2014/main" id="{E60A67B4-D7C1-4B49-A392-84371B61E25E}"/>
              </a:ext>
            </a:extLst>
          </p:cNvPr>
          <p:cNvSpPr txBox="1"/>
          <p:nvPr>
            <p:custDataLst>
              <p:tags r:id="rId3"/>
            </p:custDataLst>
          </p:nvPr>
        </p:nvSpPr>
        <p:spPr>
          <a:xfrm>
            <a:off x="4534593" y="1979720"/>
            <a:ext cx="6096000" cy="369332"/>
          </a:xfrm>
          <a:prstGeom prst="rect">
            <a:avLst/>
          </a:prstGeom>
          <a:noFill/>
        </p:spPr>
        <p:txBody>
          <a:bodyPr wrap="square" rtlCol="0">
            <a:spAutoFit/>
          </a:bodyPr>
          <a:lstStyle/>
          <a:p>
            <a:r>
              <a:rPr lang="fr-CA" dirty="0"/>
              <a:t>Distance à respecter en fonction de la puissance</a:t>
            </a:r>
          </a:p>
        </p:txBody>
      </p:sp>
    </p:spTree>
    <p:extLst>
      <p:ext uri="{BB962C8B-B14F-4D97-AF65-F5344CB8AC3E}">
        <p14:creationId xmlns:p14="http://schemas.microsoft.com/office/powerpoint/2010/main" val="3758758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olis">
  <a:themeElements>
    <a:clrScheme name="MRC">
      <a:dk1>
        <a:srgbClr val="000000"/>
      </a:dk1>
      <a:lt1>
        <a:srgbClr val="FFFFFF"/>
      </a:lt1>
      <a:dk2>
        <a:srgbClr val="304334"/>
      </a:dk2>
      <a:lt2>
        <a:srgbClr val="FFFFFF"/>
      </a:lt2>
      <a:accent1>
        <a:srgbClr val="9ECD9D"/>
      </a:accent1>
      <a:accent2>
        <a:srgbClr val="304334"/>
      </a:accent2>
      <a:accent3>
        <a:srgbClr val="E9AF7E"/>
      </a:accent3>
      <a:accent4>
        <a:srgbClr val="96845C"/>
      </a:accent4>
      <a:accent5>
        <a:srgbClr val="8C80A2"/>
      </a:accent5>
      <a:accent6>
        <a:srgbClr val="F3DD6D"/>
      </a:accent6>
      <a:hlink>
        <a:srgbClr val="9ECD9D"/>
      </a:hlink>
      <a:folHlink>
        <a:srgbClr val="96845C"/>
      </a:folHlink>
    </a:clrScheme>
    <a:fontScheme name="MRC">
      <a:majorFont>
        <a:latin typeface="Brice SemiBold"/>
        <a:ea typeface=""/>
        <a:cs typeface=""/>
      </a:majorFont>
      <a:minorFont>
        <a:latin typeface="Montserrat"/>
        <a:ea typeface=""/>
        <a:cs typeface=""/>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ésentation2" id="{561A56EB-BC10-4648-8B40-A65880E5F430}" vid="{BFE1448D-98FD-4D02-B2A9-65D03A0B91E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 - Power point MRC des Chenaux</Template>
  <TotalTime>1492</TotalTime>
  <Words>1382</Words>
  <Application>Microsoft Office PowerPoint</Application>
  <PresentationFormat>Grand écran</PresentationFormat>
  <Paragraphs>235</Paragraphs>
  <Slides>16</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Brice SemiBold</vt:lpstr>
      <vt:lpstr>Calibri</vt:lpstr>
      <vt:lpstr>Montserrat</vt:lpstr>
      <vt:lpstr>Overpass Light</vt:lpstr>
      <vt:lpstr>Times New Roman</vt:lpstr>
      <vt:lpstr>Colis</vt:lpstr>
      <vt:lpstr>Adoption du règlement 2024-147</vt:lpstr>
      <vt:lpstr>Volet protection des aires de captages des eaux souterraines</vt:lpstr>
      <vt:lpstr>Article 4</vt:lpstr>
      <vt:lpstr>Carte 6 – Les équipements et infrastructures (2024-147)</vt:lpstr>
      <vt:lpstr>Présentation PowerPoint</vt:lpstr>
      <vt:lpstr>Volet dispositions relatives aux éoliennes</vt:lpstr>
      <vt:lpstr>disposition 11.5 – Protection des habitations </vt:lpstr>
      <vt:lpstr>disposition 11.7 – Protection des Bâtiments d’élevage </vt:lpstr>
      <vt:lpstr>disposition 11.5 – Protection des habitations (suite)</vt:lpstr>
      <vt:lpstr>disposition 11.8 – Protection des milieux humides ou hydriques</vt:lpstr>
      <vt:lpstr>disposition 11.9 – Protection des aires de protection des ouvrages de captage des eaux souterraines</vt:lpstr>
      <vt:lpstr>disposition 11.11 – Protection des Chemins publics</vt:lpstr>
      <vt:lpstr>disposition 11.15 – Implantation au sol</vt:lpstr>
      <vt:lpstr>disposition 11.17 – Fils électriques</vt:lpstr>
      <vt:lpstr>disposition 11.19 – Sous-station et poste de raccordement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Adoption du règlement 2024-147</dc:title>
  <dc:creator>Sébastien Blanchette</dc:creator>
  <cp:lastModifiedBy>Jessica Pelletier</cp:lastModifiedBy>
  <cp:revision>14</cp:revision>
  <dcterms:created xsi:type="dcterms:W3CDTF">2024-11-07T14:07:32Z</dcterms:created>
  <dcterms:modified xsi:type="dcterms:W3CDTF">2024-11-26T14:12:47Z</dcterms:modified>
</cp:coreProperties>
</file>